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7" r:id="rId2"/>
    <p:sldId id="334" r:id="rId3"/>
    <p:sldId id="297" r:id="rId4"/>
    <p:sldId id="391" r:id="rId5"/>
    <p:sldId id="392" r:id="rId6"/>
    <p:sldId id="393" r:id="rId7"/>
    <p:sldId id="394" r:id="rId8"/>
    <p:sldId id="395" r:id="rId9"/>
    <p:sldId id="396" r:id="rId10"/>
    <p:sldId id="397" r:id="rId11"/>
    <p:sldId id="390"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 id="398" r:id="rId25"/>
    <p:sldId id="412" r:id="rId26"/>
    <p:sldId id="413" r:id="rId27"/>
    <p:sldId id="415" r:id="rId28"/>
    <p:sldId id="414" r:id="rId29"/>
    <p:sldId id="411" r:id="rId30"/>
    <p:sldId id="417" r:id="rId31"/>
    <p:sldId id="418" r:id="rId32"/>
    <p:sldId id="421" r:id="rId33"/>
    <p:sldId id="416" r:id="rId34"/>
    <p:sldId id="420" r:id="rId35"/>
    <p:sldId id="419" r:id="rId3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652"/>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98" autoAdjust="0"/>
    <p:restoredTop sz="77551" autoAdjust="0"/>
  </p:normalViewPr>
  <p:slideViewPr>
    <p:cSldViewPr>
      <p:cViewPr>
        <p:scale>
          <a:sx n="96" d="100"/>
          <a:sy n="96" d="100"/>
        </p:scale>
        <p:origin x="75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8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Gareth" userId="0ca0577c-2ada-4abb-9a17-e7a804bbaaa5" providerId="ADAL" clId="{8D276DEB-9ECF-474F-8641-C8D9886C5626}"/>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134C908B-E4CF-4B88-8994-49C91B4DAC10}" type="datetimeFigureOut">
              <a:rPr lang="en-US" smtClean="0"/>
              <a:pPr/>
              <a:t>11/13/19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61" tIns="48331" rIns="96661" bIns="48331" rtlCol="0" anchor="b"/>
          <a:lstStyle>
            <a:lvl1pPr algn="r">
              <a:defRPr sz="1300"/>
            </a:lvl1pPr>
          </a:lstStyle>
          <a:p>
            <a:fld id="{1CFF5FC9-B884-410C-B0A2-C7EE28A7AE2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8006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427" y="0"/>
            <a:ext cx="3170138" cy="480060"/>
          </a:xfrm>
          <a:prstGeom prst="rect">
            <a:avLst/>
          </a:prstGeom>
        </p:spPr>
        <p:txBody>
          <a:bodyPr vert="horz" lIns="91440" tIns="45720" rIns="91440" bIns="45720" rtlCol="0"/>
          <a:lstStyle>
            <a:lvl1pPr algn="r">
              <a:defRPr sz="1200"/>
            </a:lvl1pPr>
          </a:lstStyle>
          <a:p>
            <a:fld id="{FCD4ED34-E2A7-4A73-B53B-08CB721EE63F}" type="datetimeFigureOut">
              <a:rPr lang="en-US" smtClean="0"/>
              <a:pPr/>
              <a:t>11/13/19</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194" y="4560571"/>
            <a:ext cx="5852814" cy="432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119650"/>
            <a:ext cx="3170138" cy="48006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427" y="9119650"/>
            <a:ext cx="3170138" cy="480060"/>
          </a:xfrm>
          <a:prstGeom prst="rect">
            <a:avLst/>
          </a:prstGeom>
        </p:spPr>
        <p:txBody>
          <a:bodyPr vert="horz" lIns="91440" tIns="45720" rIns="91440" bIns="45720" rtlCol="0" anchor="b"/>
          <a:lstStyle>
            <a:lvl1pPr algn="r">
              <a:defRPr sz="1200"/>
            </a:lvl1pPr>
          </a:lstStyle>
          <a:p>
            <a:fld id="{C59D3C0C-B4B3-4CD4-8ABD-56A2DBF64D3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3</a:t>
            </a:fld>
            <a:endParaRPr lang="en-GB"/>
          </a:p>
        </p:txBody>
      </p:sp>
    </p:spTree>
    <p:extLst>
      <p:ext uri="{BB962C8B-B14F-4D97-AF65-F5344CB8AC3E}">
        <p14:creationId xmlns:p14="http://schemas.microsoft.com/office/powerpoint/2010/main" val="2807594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12</a:t>
            </a:fld>
            <a:endParaRPr lang="en-GB"/>
          </a:p>
        </p:txBody>
      </p:sp>
    </p:spTree>
    <p:extLst>
      <p:ext uri="{BB962C8B-B14F-4D97-AF65-F5344CB8AC3E}">
        <p14:creationId xmlns:p14="http://schemas.microsoft.com/office/powerpoint/2010/main" val="373576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13</a:t>
            </a:fld>
            <a:endParaRPr lang="en-GB"/>
          </a:p>
        </p:txBody>
      </p:sp>
    </p:spTree>
    <p:extLst>
      <p:ext uri="{BB962C8B-B14F-4D97-AF65-F5344CB8AC3E}">
        <p14:creationId xmlns:p14="http://schemas.microsoft.com/office/powerpoint/2010/main" val="108384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14</a:t>
            </a:fld>
            <a:endParaRPr lang="en-GB"/>
          </a:p>
        </p:txBody>
      </p:sp>
    </p:spTree>
    <p:extLst>
      <p:ext uri="{BB962C8B-B14F-4D97-AF65-F5344CB8AC3E}">
        <p14:creationId xmlns:p14="http://schemas.microsoft.com/office/powerpoint/2010/main" val="3743460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15</a:t>
            </a:fld>
            <a:endParaRPr lang="en-GB"/>
          </a:p>
        </p:txBody>
      </p:sp>
    </p:spTree>
    <p:extLst>
      <p:ext uri="{BB962C8B-B14F-4D97-AF65-F5344CB8AC3E}">
        <p14:creationId xmlns:p14="http://schemas.microsoft.com/office/powerpoint/2010/main" val="2128761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16</a:t>
            </a:fld>
            <a:endParaRPr lang="en-GB"/>
          </a:p>
        </p:txBody>
      </p:sp>
    </p:spTree>
    <p:extLst>
      <p:ext uri="{BB962C8B-B14F-4D97-AF65-F5344CB8AC3E}">
        <p14:creationId xmlns:p14="http://schemas.microsoft.com/office/powerpoint/2010/main" val="641961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17</a:t>
            </a:fld>
            <a:endParaRPr lang="en-GB"/>
          </a:p>
        </p:txBody>
      </p:sp>
    </p:spTree>
    <p:extLst>
      <p:ext uri="{BB962C8B-B14F-4D97-AF65-F5344CB8AC3E}">
        <p14:creationId xmlns:p14="http://schemas.microsoft.com/office/powerpoint/2010/main" val="4152987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18</a:t>
            </a:fld>
            <a:endParaRPr lang="en-GB"/>
          </a:p>
        </p:txBody>
      </p:sp>
    </p:spTree>
    <p:extLst>
      <p:ext uri="{BB962C8B-B14F-4D97-AF65-F5344CB8AC3E}">
        <p14:creationId xmlns:p14="http://schemas.microsoft.com/office/powerpoint/2010/main" val="3280941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19</a:t>
            </a:fld>
            <a:endParaRPr lang="en-GB"/>
          </a:p>
        </p:txBody>
      </p:sp>
    </p:spTree>
    <p:extLst>
      <p:ext uri="{BB962C8B-B14F-4D97-AF65-F5344CB8AC3E}">
        <p14:creationId xmlns:p14="http://schemas.microsoft.com/office/powerpoint/2010/main" val="4155758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20</a:t>
            </a:fld>
            <a:endParaRPr lang="en-GB"/>
          </a:p>
        </p:txBody>
      </p:sp>
    </p:spTree>
    <p:extLst>
      <p:ext uri="{BB962C8B-B14F-4D97-AF65-F5344CB8AC3E}">
        <p14:creationId xmlns:p14="http://schemas.microsoft.com/office/powerpoint/2010/main" val="2910044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21</a:t>
            </a:fld>
            <a:endParaRPr lang="en-GB"/>
          </a:p>
        </p:txBody>
      </p:sp>
    </p:spTree>
    <p:extLst>
      <p:ext uri="{BB962C8B-B14F-4D97-AF65-F5344CB8AC3E}">
        <p14:creationId xmlns:p14="http://schemas.microsoft.com/office/powerpoint/2010/main" val="279606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4</a:t>
            </a:fld>
            <a:endParaRPr lang="en-GB"/>
          </a:p>
        </p:txBody>
      </p:sp>
    </p:spTree>
    <p:extLst>
      <p:ext uri="{BB962C8B-B14F-4D97-AF65-F5344CB8AC3E}">
        <p14:creationId xmlns:p14="http://schemas.microsoft.com/office/powerpoint/2010/main" val="2032672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22</a:t>
            </a:fld>
            <a:endParaRPr lang="en-GB"/>
          </a:p>
        </p:txBody>
      </p:sp>
    </p:spTree>
    <p:extLst>
      <p:ext uri="{BB962C8B-B14F-4D97-AF65-F5344CB8AC3E}">
        <p14:creationId xmlns:p14="http://schemas.microsoft.com/office/powerpoint/2010/main" val="2520980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23</a:t>
            </a:fld>
            <a:endParaRPr lang="en-GB"/>
          </a:p>
        </p:txBody>
      </p:sp>
    </p:spTree>
    <p:extLst>
      <p:ext uri="{BB962C8B-B14F-4D97-AF65-F5344CB8AC3E}">
        <p14:creationId xmlns:p14="http://schemas.microsoft.com/office/powerpoint/2010/main" val="4189254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24</a:t>
            </a:fld>
            <a:endParaRPr lang="en-GB"/>
          </a:p>
        </p:txBody>
      </p:sp>
    </p:spTree>
    <p:extLst>
      <p:ext uri="{BB962C8B-B14F-4D97-AF65-F5344CB8AC3E}">
        <p14:creationId xmlns:p14="http://schemas.microsoft.com/office/powerpoint/2010/main" val="298613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25</a:t>
            </a:fld>
            <a:endParaRPr lang="en-GB"/>
          </a:p>
        </p:txBody>
      </p:sp>
    </p:spTree>
    <p:extLst>
      <p:ext uri="{BB962C8B-B14F-4D97-AF65-F5344CB8AC3E}">
        <p14:creationId xmlns:p14="http://schemas.microsoft.com/office/powerpoint/2010/main" val="240700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26</a:t>
            </a:fld>
            <a:endParaRPr lang="en-GB"/>
          </a:p>
        </p:txBody>
      </p:sp>
    </p:spTree>
    <p:extLst>
      <p:ext uri="{BB962C8B-B14F-4D97-AF65-F5344CB8AC3E}">
        <p14:creationId xmlns:p14="http://schemas.microsoft.com/office/powerpoint/2010/main" val="110137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27</a:t>
            </a:fld>
            <a:endParaRPr lang="en-GB"/>
          </a:p>
        </p:txBody>
      </p:sp>
    </p:spTree>
    <p:extLst>
      <p:ext uri="{BB962C8B-B14F-4D97-AF65-F5344CB8AC3E}">
        <p14:creationId xmlns:p14="http://schemas.microsoft.com/office/powerpoint/2010/main" val="3223224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28</a:t>
            </a:fld>
            <a:endParaRPr lang="en-GB"/>
          </a:p>
        </p:txBody>
      </p:sp>
    </p:spTree>
    <p:extLst>
      <p:ext uri="{BB962C8B-B14F-4D97-AF65-F5344CB8AC3E}">
        <p14:creationId xmlns:p14="http://schemas.microsoft.com/office/powerpoint/2010/main" val="3104291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29</a:t>
            </a:fld>
            <a:endParaRPr lang="en-GB"/>
          </a:p>
        </p:txBody>
      </p:sp>
    </p:spTree>
    <p:extLst>
      <p:ext uri="{BB962C8B-B14F-4D97-AF65-F5344CB8AC3E}">
        <p14:creationId xmlns:p14="http://schemas.microsoft.com/office/powerpoint/2010/main" val="1098325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30</a:t>
            </a:fld>
            <a:endParaRPr lang="en-GB"/>
          </a:p>
        </p:txBody>
      </p:sp>
    </p:spTree>
    <p:extLst>
      <p:ext uri="{BB962C8B-B14F-4D97-AF65-F5344CB8AC3E}">
        <p14:creationId xmlns:p14="http://schemas.microsoft.com/office/powerpoint/2010/main" val="3313994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31</a:t>
            </a:fld>
            <a:endParaRPr lang="en-GB"/>
          </a:p>
        </p:txBody>
      </p:sp>
    </p:spTree>
    <p:extLst>
      <p:ext uri="{BB962C8B-B14F-4D97-AF65-F5344CB8AC3E}">
        <p14:creationId xmlns:p14="http://schemas.microsoft.com/office/powerpoint/2010/main" val="7501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5</a:t>
            </a:fld>
            <a:endParaRPr lang="en-GB"/>
          </a:p>
        </p:txBody>
      </p:sp>
    </p:spTree>
    <p:extLst>
      <p:ext uri="{BB962C8B-B14F-4D97-AF65-F5344CB8AC3E}">
        <p14:creationId xmlns:p14="http://schemas.microsoft.com/office/powerpoint/2010/main" val="2215143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32</a:t>
            </a:fld>
            <a:endParaRPr lang="en-GB"/>
          </a:p>
        </p:txBody>
      </p:sp>
    </p:spTree>
    <p:extLst>
      <p:ext uri="{BB962C8B-B14F-4D97-AF65-F5344CB8AC3E}">
        <p14:creationId xmlns:p14="http://schemas.microsoft.com/office/powerpoint/2010/main" val="1562055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33</a:t>
            </a:fld>
            <a:endParaRPr lang="en-GB"/>
          </a:p>
        </p:txBody>
      </p:sp>
    </p:spTree>
    <p:extLst>
      <p:ext uri="{BB962C8B-B14F-4D97-AF65-F5344CB8AC3E}">
        <p14:creationId xmlns:p14="http://schemas.microsoft.com/office/powerpoint/2010/main" val="2413038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34</a:t>
            </a:fld>
            <a:endParaRPr lang="en-GB"/>
          </a:p>
        </p:txBody>
      </p:sp>
    </p:spTree>
    <p:extLst>
      <p:ext uri="{BB962C8B-B14F-4D97-AF65-F5344CB8AC3E}">
        <p14:creationId xmlns:p14="http://schemas.microsoft.com/office/powerpoint/2010/main" val="2563574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35</a:t>
            </a:fld>
            <a:endParaRPr lang="en-GB"/>
          </a:p>
        </p:txBody>
      </p:sp>
    </p:spTree>
    <p:extLst>
      <p:ext uri="{BB962C8B-B14F-4D97-AF65-F5344CB8AC3E}">
        <p14:creationId xmlns:p14="http://schemas.microsoft.com/office/powerpoint/2010/main" val="38873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6</a:t>
            </a:fld>
            <a:endParaRPr lang="en-GB"/>
          </a:p>
        </p:txBody>
      </p:sp>
    </p:spTree>
    <p:extLst>
      <p:ext uri="{BB962C8B-B14F-4D97-AF65-F5344CB8AC3E}">
        <p14:creationId xmlns:p14="http://schemas.microsoft.com/office/powerpoint/2010/main" val="1208439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7</a:t>
            </a:fld>
            <a:endParaRPr lang="en-GB"/>
          </a:p>
        </p:txBody>
      </p:sp>
    </p:spTree>
    <p:extLst>
      <p:ext uri="{BB962C8B-B14F-4D97-AF65-F5344CB8AC3E}">
        <p14:creationId xmlns:p14="http://schemas.microsoft.com/office/powerpoint/2010/main" val="3470728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8</a:t>
            </a:fld>
            <a:endParaRPr lang="en-GB"/>
          </a:p>
        </p:txBody>
      </p:sp>
    </p:spTree>
    <p:extLst>
      <p:ext uri="{BB962C8B-B14F-4D97-AF65-F5344CB8AC3E}">
        <p14:creationId xmlns:p14="http://schemas.microsoft.com/office/powerpoint/2010/main" val="265417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9</a:t>
            </a:fld>
            <a:endParaRPr lang="en-GB"/>
          </a:p>
        </p:txBody>
      </p:sp>
    </p:spTree>
    <p:extLst>
      <p:ext uri="{BB962C8B-B14F-4D97-AF65-F5344CB8AC3E}">
        <p14:creationId xmlns:p14="http://schemas.microsoft.com/office/powerpoint/2010/main" val="806219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10</a:t>
            </a:fld>
            <a:endParaRPr lang="en-GB"/>
          </a:p>
        </p:txBody>
      </p:sp>
    </p:spTree>
    <p:extLst>
      <p:ext uri="{BB962C8B-B14F-4D97-AF65-F5344CB8AC3E}">
        <p14:creationId xmlns:p14="http://schemas.microsoft.com/office/powerpoint/2010/main" val="1772980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9D3C0C-B4B3-4CD4-8ABD-56A2DBF64D39}" type="slidenum">
              <a:rPr lang="en-GB" smtClean="0"/>
              <a:pPr/>
              <a:t>11</a:t>
            </a:fld>
            <a:endParaRPr lang="en-GB"/>
          </a:p>
        </p:txBody>
      </p:sp>
    </p:spTree>
    <p:extLst>
      <p:ext uri="{BB962C8B-B14F-4D97-AF65-F5344CB8AC3E}">
        <p14:creationId xmlns:p14="http://schemas.microsoft.com/office/powerpoint/2010/main" val="306218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11/13/19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0EDFE-3590-4448-BF7B-7FB41E82085F}" type="datetimeFigureOut">
              <a:rPr lang="en-US" smtClean="0"/>
              <a:pPr/>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634082"/>
          </a:xfrm>
          <a:prstGeom prst="rect">
            <a:avLst/>
          </a:prstGeom>
        </p:spPr>
        <p:txBody>
          <a:bodyPr/>
          <a:lstStyle>
            <a:lvl1pPr>
              <a:defRPr sz="2400"/>
            </a:lvl1pPr>
          </a:lstStyle>
          <a:p>
            <a:r>
              <a:rPr lang="en-US" dirty="0"/>
              <a:t> </a:t>
            </a:r>
          </a:p>
        </p:txBody>
      </p:sp>
      <p:sp>
        <p:nvSpPr>
          <p:cNvPr id="3" name="Content Placeholder 2"/>
          <p:cNvSpPr>
            <a:spLocks noGrp="1"/>
          </p:cNvSpPr>
          <p:nvPr>
            <p:ph idx="1"/>
          </p:nvPr>
        </p:nvSpPr>
        <p:spPr>
          <a:xfrm>
            <a:off x="457200" y="548680"/>
            <a:ext cx="8229600" cy="5217443"/>
          </a:xfrm>
        </p:spPr>
        <p:txBody>
          <a:bodyPr/>
          <a:lstStyle>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Dd</a:t>
            </a:r>
            <a:endParaRPr lang="en-US" dirty="0"/>
          </a:p>
          <a:p>
            <a:pPr lvl="6"/>
            <a:r>
              <a:rPr lang="en-US" dirty="0"/>
              <a:t>Ss</a:t>
            </a:r>
          </a:p>
          <a:p>
            <a:pPr lvl="7"/>
            <a:r>
              <a:rPr lang="en-US" dirty="0" err="1"/>
              <a:t>Sss</a:t>
            </a:r>
            <a:endParaRPr lang="en-US" dirty="0"/>
          </a:p>
          <a:p>
            <a:pPr lvl="8"/>
            <a:r>
              <a:rPr lang="en-US" dirty="0" err="1"/>
              <a:t>sss</a:t>
            </a:r>
            <a:endParaRPr lang="en-US" dirty="0"/>
          </a:p>
        </p:txBody>
      </p:sp>
      <p:sp>
        <p:nvSpPr>
          <p:cNvPr id="4" name="Date Placeholder 3"/>
          <p:cNvSpPr>
            <a:spLocks noGrp="1"/>
          </p:cNvSpPr>
          <p:nvPr>
            <p:ph type="dt" sz="half" idx="10"/>
          </p:nvPr>
        </p:nvSpPr>
        <p:spPr/>
        <p:txBody>
          <a:bodyPr/>
          <a:lstStyle/>
          <a:p>
            <a:fld id="{24C0EDFE-3590-4448-BF7B-7FB41E82085F}" type="datetimeFigureOut">
              <a:rPr lang="en-US" smtClean="0"/>
              <a:pPr/>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1D0B7D-7BE0-4891-9E11-545C87EA395C}" type="slidenum">
              <a:rPr lang="en-US" smtClean="0"/>
              <a:pPr/>
              <a:t>‹#›</a:t>
            </a:fld>
            <a:endParaRPr lang="en-US" dirty="0"/>
          </a:p>
        </p:txBody>
      </p:sp>
      <p:grpSp>
        <p:nvGrpSpPr>
          <p:cNvPr id="9" name="Group 8"/>
          <p:cNvGrpSpPr/>
          <p:nvPr userDrawn="1"/>
        </p:nvGrpSpPr>
        <p:grpSpPr>
          <a:xfrm>
            <a:off x="0" y="0"/>
            <a:ext cx="9144000" cy="548680"/>
            <a:chOff x="-1620688" y="1916832"/>
            <a:chExt cx="14306550" cy="800100"/>
          </a:xfrm>
        </p:grpSpPr>
        <p:pic>
          <p:nvPicPr>
            <p:cNvPr id="130050"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2" cstate="print"/>
            <a:srcRect/>
            <a:stretch>
              <a:fillRect/>
            </a:stretch>
          </p:blipFill>
          <p:spPr bwMode="auto">
            <a:xfrm>
              <a:off x="-1620688" y="1916832"/>
              <a:ext cx="14306550" cy="800100"/>
            </a:xfrm>
            <a:prstGeom prst="rect">
              <a:avLst/>
            </a:prstGeom>
            <a:noFill/>
          </p:spPr>
        </p:pic>
        <p:pic>
          <p:nvPicPr>
            <p:cNvPr id="130052"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3" cstate="print"/>
            <a:srcRect/>
            <a:stretch>
              <a:fillRect/>
            </a:stretch>
          </p:blipFill>
          <p:spPr bwMode="auto">
            <a:xfrm>
              <a:off x="-1476672" y="2060848"/>
              <a:ext cx="1952625" cy="495301"/>
            </a:xfrm>
            <a:prstGeom prst="rect">
              <a:avLst/>
            </a:prstGeom>
            <a:noFill/>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24C0EDFE-3590-4448-BF7B-7FB41E82085F}" type="datetimeFigureOut">
              <a:rPr lang="en-US" smtClean="0"/>
              <a:pPr/>
              <a:t>11/13/19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E1D0B7D-7BE0-4891-9E11-545C87EA395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C0EDFE-3590-4448-BF7B-7FB41E82085F}" type="datetimeFigureOut">
              <a:rPr lang="en-US" smtClean="0"/>
              <a:pPr/>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C0EDFE-3590-4448-BF7B-7FB41E82085F}" type="datetimeFigureOut">
              <a:rPr lang="en-US" smtClean="0"/>
              <a:pPr/>
              <a:t>11/13/19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4C0EDFE-3590-4448-BF7B-7FB41E82085F}" type="datetimeFigureOut">
              <a:rPr lang="en-US" smtClean="0"/>
              <a:pPr/>
              <a:t>11/13/19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0EDFE-3590-4448-BF7B-7FB41E82085F}" type="datetimeFigureOut">
              <a:rPr lang="en-US" smtClean="0"/>
              <a:pPr/>
              <a:t>11/13/19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0EDFE-3590-4448-BF7B-7FB41E82085F}" type="datetimeFigureOut">
              <a:rPr lang="en-US" smtClean="0"/>
              <a:pPr/>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1D0B7D-7BE0-4891-9E11-545C87EA395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265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48680"/>
            <a:ext cx="8229600" cy="521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4C0EDFE-3590-4448-BF7B-7FB41E82085F}" type="datetimeFigureOut">
              <a:rPr lang="en-US" smtClean="0"/>
              <a:pPr/>
              <a:t>11/13/19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FE1D0B7D-7BE0-4891-9E11-545C87EA395C}" type="slidenum">
              <a:rPr lang="en-US" smtClean="0"/>
              <a:pPr/>
              <a:t>‹#›</a:t>
            </a:fld>
            <a:endParaRPr lang="en-US" dirty="0"/>
          </a:p>
        </p:txBody>
      </p:sp>
      <p:grpSp>
        <p:nvGrpSpPr>
          <p:cNvPr id="8" name="Group 7"/>
          <p:cNvGrpSpPr/>
          <p:nvPr userDrawn="1"/>
        </p:nvGrpSpPr>
        <p:grpSpPr>
          <a:xfrm>
            <a:off x="0" y="0"/>
            <a:ext cx="9144000" cy="548680"/>
            <a:chOff x="-1620688" y="1916832"/>
            <a:chExt cx="14306550" cy="800100"/>
          </a:xfrm>
        </p:grpSpPr>
        <p:pic>
          <p:nvPicPr>
            <p:cNvPr id="9" name="Picture 2" descr="https://lh4.googleusercontent.com/c0PVkHBn-M17vO6jokehAEgkCt2l1Wez1L9aGObDDPf1HNXRJUhjBFa2VffjrPXS8P-x7vAijv7VldAZsqEfKZO-t6RYnZM5lyy7RnY18iLfoZogtbfUvVaAWO5gxpYTot_EsJd-EPc"/>
            <p:cNvPicPr>
              <a:picLocks noChangeAspect="1" noChangeArrowheads="1"/>
            </p:cNvPicPr>
            <p:nvPr userDrawn="1"/>
          </p:nvPicPr>
          <p:blipFill>
            <a:blip r:embed="rId13" cstate="print"/>
            <a:srcRect/>
            <a:stretch>
              <a:fillRect/>
            </a:stretch>
          </p:blipFill>
          <p:spPr bwMode="auto">
            <a:xfrm>
              <a:off x="-1620688" y="1916832"/>
              <a:ext cx="14306550" cy="800100"/>
            </a:xfrm>
            <a:prstGeom prst="rect">
              <a:avLst/>
            </a:prstGeom>
            <a:noFill/>
          </p:spPr>
        </p:pic>
        <p:pic>
          <p:nvPicPr>
            <p:cNvPr id="10" name="Picture 4" descr="https://lh6.googleusercontent.com/01jnqT7hbUAXilROkmEGhMHPWGXGnb_E4d-CVxRs-gsBNijqtJxS7NgAhYugiMVWFdYQ_xEJJWOLYPKR1YByNNmaFeVTUjYIenIb_WZqVRmnO4D98yKmpSEpB0--9-K-xTHdCTwOxfE"/>
            <p:cNvPicPr>
              <a:picLocks noChangeAspect="1" noChangeArrowheads="1"/>
            </p:cNvPicPr>
            <p:nvPr userDrawn="1"/>
          </p:nvPicPr>
          <p:blipFill>
            <a:blip r:embed="rId14" cstate="print"/>
            <a:srcRect/>
            <a:stretch>
              <a:fillRect/>
            </a:stretch>
          </p:blipFill>
          <p:spPr bwMode="auto">
            <a:xfrm>
              <a:off x="-1476672" y="2060848"/>
              <a:ext cx="1952625" cy="495301"/>
            </a:xfrm>
            <a:prstGeom prst="rect">
              <a:avLst/>
            </a:prstGeom>
            <a:noFill/>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3.tiff"/><Relationship Id="rId5" Type="http://schemas.openxmlformats.org/officeDocument/2006/relationships/image" Target="../media/image7.tiff"/><Relationship Id="rId10" Type="http://schemas.openxmlformats.org/officeDocument/2006/relationships/image" Target="../media/image12.tiff"/><Relationship Id="rId4" Type="http://schemas.openxmlformats.org/officeDocument/2006/relationships/image" Target="../media/image6.tiff"/><Relationship Id="rId9" Type="http://schemas.openxmlformats.org/officeDocument/2006/relationships/image" Target="../media/image11.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statista.com/statistics/276703/android-app-releases-worldwide/#:~:targetText=This%20statistic%20shows%20the%20average,Google%20Play%20Store%20every%20da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statista.com/statistics/552623/number-games-released-stea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itch.io/t/50035/how-many-new-games-are-uploaded-to-itchio-each-da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Five_W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trustedreviews.com/news/gta-5-now-profitable-entertainment-product-ever-3448487" TargetMode="External"/><Relationship Id="rId7" Type="http://schemas.openxmlformats.org/officeDocument/2006/relationships/hyperlink" Target="https://en.wikipedia.org/wiki/Minecraf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Fortnite_Battle_Royale" TargetMode="External"/><Relationship Id="rId5" Type="http://schemas.openxmlformats.org/officeDocument/2006/relationships/hyperlink" Target="https://en.wikipedia.org/wiki/World_of_Warcraft" TargetMode="External"/><Relationship Id="rId4" Type="http://schemas.openxmlformats.org/officeDocument/2006/relationships/hyperlink" Target="https://www.marketwatch.com/story/this-violent-videogame-has-made-more-money-than-any-movie-ever-2018-04-0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6" descr="https://lh5.googleusercontent.com/Y1PJKzfCw_Vbm4aUYsdu7nB9OUrvPWyygukEEw1wtNy2K27lzX8JMaZtWut6Y9W9RZMRVJlWDWNoS187dkSVfanRPyNjt02bj5eaRz8tu4MCPa8ir7Xz5zkflA2R5DgKHmrBSB38OGY"/>
          <p:cNvPicPr>
            <a:picLocks noChangeAspect="1" noChangeArrowheads="1"/>
          </p:cNvPicPr>
          <p:nvPr/>
        </p:nvPicPr>
        <p:blipFill>
          <a:blip r:embed="rId2" cstate="print"/>
          <a:srcRect/>
          <a:stretch>
            <a:fillRect/>
          </a:stretch>
        </p:blipFill>
        <p:spPr bwMode="auto">
          <a:xfrm>
            <a:off x="-6674" y="-27384"/>
            <a:ext cx="9155436" cy="2432103"/>
          </a:xfrm>
          <a:prstGeom prst="rect">
            <a:avLst/>
          </a:prstGeom>
          <a:noFill/>
        </p:spPr>
      </p:pic>
      <p:pic>
        <p:nvPicPr>
          <p:cNvPr id="116743" name="Picture 7" descr="https://lh6.googleusercontent.com/zdVc9a5gHTae7VrNZXI-q1ppY_MB-A5E0D9tYeaTzS_J8WpeXmeCckgzMl1HBcBx2QhpYTWpg0itQQr7s2_SSoZLOBtFCT-hS88g6d1VgzdKSwHnDr7cgVAls-Wfe6UOMMUQ6zJYN1w"/>
          <p:cNvPicPr>
            <a:picLocks noChangeAspect="1" noChangeArrowheads="1"/>
          </p:cNvPicPr>
          <p:nvPr/>
        </p:nvPicPr>
        <p:blipFill>
          <a:blip r:embed="rId3" cstate="print"/>
          <a:srcRect/>
          <a:stretch>
            <a:fillRect/>
          </a:stretch>
        </p:blipFill>
        <p:spPr bwMode="auto">
          <a:xfrm>
            <a:off x="1062038" y="-3773488"/>
            <a:ext cx="552450" cy="476250"/>
          </a:xfrm>
          <a:prstGeom prst="rect">
            <a:avLst/>
          </a:prstGeom>
          <a:noFill/>
        </p:spPr>
      </p:pic>
      <p:pic>
        <p:nvPicPr>
          <p:cNvPr id="116744" name="Picture 8" descr="https://lh6.googleusercontent.com/01jnqT7hbUAXilROkmEGhMHPWGXGnb_E4d-CVxRs-gsBNijqtJxS7NgAhYugiMVWFdYQ_xEJJWOLYPKR1YByNNmaFeVTUjYIenIb_WZqVRmnO4D98yKmpSEpB0--9-K-xTHdCTwOxfE"/>
          <p:cNvPicPr>
            <a:picLocks noChangeAspect="1" noChangeArrowheads="1"/>
          </p:cNvPicPr>
          <p:nvPr/>
        </p:nvPicPr>
        <p:blipFill>
          <a:blip r:embed="rId4" cstate="print"/>
          <a:srcRect/>
          <a:stretch>
            <a:fillRect/>
          </a:stretch>
        </p:blipFill>
        <p:spPr bwMode="auto">
          <a:xfrm>
            <a:off x="155575" y="2492896"/>
            <a:ext cx="1301817" cy="330217"/>
          </a:xfrm>
          <a:prstGeom prst="rect">
            <a:avLst/>
          </a:prstGeom>
          <a:noFill/>
        </p:spPr>
      </p:pic>
      <p:sp>
        <p:nvSpPr>
          <p:cNvPr id="13" name="Rectangle 12"/>
          <p:cNvSpPr/>
          <p:nvPr/>
        </p:nvSpPr>
        <p:spPr>
          <a:xfrm>
            <a:off x="3851920" y="5993412"/>
            <a:ext cx="5292080" cy="1107996"/>
          </a:xfrm>
          <a:prstGeom prst="rect">
            <a:avLst/>
          </a:prstGeom>
        </p:spPr>
        <p:txBody>
          <a:bodyPr wrap="square">
            <a:spAutoFit/>
          </a:bodyPr>
          <a:lstStyle/>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GAM110: Development Principles</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BA(Hons) Game Development</a:t>
            </a:r>
          </a:p>
          <a:p>
            <a:pPr lvl="0" algn="r" eaLnBrk="0" fontAlgn="base" hangingPunct="0">
              <a:spcBef>
                <a:spcPct val="0"/>
              </a:spcBef>
              <a:spcAft>
                <a:spcPct val="0"/>
              </a:spcAft>
            </a:pPr>
            <a:r>
              <a:rPr lang="en-US" dirty="0">
                <a:solidFill>
                  <a:srgbClr val="FFFFFF"/>
                </a:solidFill>
                <a:latin typeface="Calibri" pitchFamily="34" charset="0"/>
                <a:cs typeface="Calibri" pitchFamily="34" charset="0"/>
              </a:rPr>
              <a:t>BSc(Hons) Computing for Games</a:t>
            </a:r>
          </a:p>
          <a:p>
            <a:pPr lvl="0" algn="r" eaLnBrk="0" fontAlgn="base" hangingPunct="0">
              <a:spcBef>
                <a:spcPct val="0"/>
              </a:spcBef>
              <a:spcAft>
                <a:spcPct val="0"/>
              </a:spcAft>
            </a:pPr>
            <a:endParaRPr lang="en-US" sz="600" dirty="0">
              <a:latin typeface="Arial" pitchFamily="34" charset="0"/>
              <a:cs typeface="Arial" pitchFamily="34" charset="0"/>
            </a:endParaRPr>
          </a:p>
          <a:p>
            <a:pPr lvl="0" algn="r" eaLnBrk="0" fontAlgn="base" hangingPunct="0">
              <a:spcBef>
                <a:spcPct val="0"/>
              </a:spcBef>
              <a:spcAft>
                <a:spcPct val="0"/>
              </a:spcAft>
            </a:pPr>
            <a:endParaRPr lang="en-US" sz="600" dirty="0">
              <a:latin typeface="Arial" pitchFamily="34" charset="0"/>
              <a:cs typeface="Arial" pitchFamily="34" charset="0"/>
            </a:endParaRPr>
          </a:p>
        </p:txBody>
      </p:sp>
      <p:sp>
        <p:nvSpPr>
          <p:cNvPr id="116741" name="Rectangle 5"/>
          <p:cNvSpPr>
            <a:spLocks noChangeArrowheads="1"/>
          </p:cNvSpPr>
          <p:nvPr/>
        </p:nvSpPr>
        <p:spPr bwMode="auto">
          <a:xfrm>
            <a:off x="251520" y="4006805"/>
            <a:ext cx="8712968" cy="923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r"/>
            <a:r>
              <a:rPr kumimoji="0" lang="en-US" sz="3600" b="0" i="0" u="none" strike="noStrike" cap="none" normalizeH="0" baseline="0" dirty="0">
                <a:ln>
                  <a:noFill/>
                </a:ln>
                <a:solidFill>
                  <a:srgbClr val="FFFFFF"/>
                </a:solidFill>
                <a:effectLst/>
                <a:latin typeface="Calibri" pitchFamily="34" charset="0"/>
                <a:cs typeface="Calibri" pitchFamily="34" charset="0"/>
              </a:rPr>
              <a:t>Lecture 10</a:t>
            </a:r>
            <a:r>
              <a:rPr lang="en-US" sz="3600" dirty="0">
                <a:solidFill>
                  <a:srgbClr val="FFFFFF"/>
                </a:solidFill>
                <a:latin typeface="Calibri" pitchFamily="34" charset="0"/>
                <a:cs typeface="Calibri" pitchFamily="34" charset="0"/>
              </a:rPr>
              <a:t>: </a:t>
            </a:r>
            <a:r>
              <a:rPr lang="en-GB" sz="3600" dirty="0">
                <a:solidFill>
                  <a:srgbClr val="FFFFFF"/>
                </a:solidFill>
                <a:latin typeface="Calibri" pitchFamily="34" charset="0"/>
                <a:cs typeface="Calibri" pitchFamily="34" charset="0"/>
              </a:rPr>
              <a:t>Introduction to Marketing</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Zeitgeist</a:t>
            </a:r>
          </a:p>
          <a:p>
            <a:pPr marL="457200" lvl="1" indent="0">
              <a:buNone/>
            </a:pPr>
            <a:endParaRPr lang="en-GB" dirty="0"/>
          </a:p>
          <a:p>
            <a:pPr lvl="2"/>
            <a:endParaRPr lang="en-GB" dirty="0"/>
          </a:p>
          <a:p>
            <a:pPr lvl="2"/>
            <a:endParaRPr lang="en-GB" dirty="0"/>
          </a:p>
          <a:p>
            <a:pPr lvl="3"/>
            <a:endParaRPr lang="en-GB" dirty="0"/>
          </a:p>
        </p:txBody>
      </p:sp>
      <p:grpSp>
        <p:nvGrpSpPr>
          <p:cNvPr id="14" name="Group 13">
            <a:extLst>
              <a:ext uri="{FF2B5EF4-FFF2-40B4-BE49-F238E27FC236}">
                <a16:creationId xmlns:a16="http://schemas.microsoft.com/office/drawing/2014/main" id="{67C92603-8E4D-9742-A379-19E3ACD04847}"/>
              </a:ext>
            </a:extLst>
          </p:cNvPr>
          <p:cNvGrpSpPr/>
          <p:nvPr/>
        </p:nvGrpSpPr>
        <p:grpSpPr>
          <a:xfrm>
            <a:off x="560582" y="3714552"/>
            <a:ext cx="8259890" cy="2404886"/>
            <a:chOff x="303851" y="3714552"/>
            <a:chExt cx="8259890" cy="2404886"/>
          </a:xfrm>
        </p:grpSpPr>
        <p:pic>
          <p:nvPicPr>
            <p:cNvPr id="9" name="Picture 8">
              <a:extLst>
                <a:ext uri="{FF2B5EF4-FFF2-40B4-BE49-F238E27FC236}">
                  <a16:creationId xmlns:a16="http://schemas.microsoft.com/office/drawing/2014/main" id="{F5D1EC12-E4EA-D74B-9E9B-B58ED62CDA88}"/>
                </a:ext>
              </a:extLst>
            </p:cNvPr>
            <p:cNvPicPr>
              <a:picLocks noChangeAspect="1"/>
            </p:cNvPicPr>
            <p:nvPr/>
          </p:nvPicPr>
          <p:blipFill>
            <a:blip r:embed="rId3"/>
            <a:stretch>
              <a:fillRect/>
            </a:stretch>
          </p:blipFill>
          <p:spPr>
            <a:xfrm>
              <a:off x="2509888" y="3714553"/>
              <a:ext cx="1442931" cy="2404885"/>
            </a:xfrm>
            <a:prstGeom prst="rect">
              <a:avLst/>
            </a:prstGeom>
          </p:spPr>
        </p:pic>
        <p:pic>
          <p:nvPicPr>
            <p:cNvPr id="10" name="Picture 9">
              <a:extLst>
                <a:ext uri="{FF2B5EF4-FFF2-40B4-BE49-F238E27FC236}">
                  <a16:creationId xmlns:a16="http://schemas.microsoft.com/office/drawing/2014/main" id="{21E67462-B799-9247-A2C2-482E9F4C81C1}"/>
                </a:ext>
              </a:extLst>
            </p:cNvPr>
            <p:cNvPicPr>
              <a:picLocks noChangeAspect="1"/>
            </p:cNvPicPr>
            <p:nvPr/>
          </p:nvPicPr>
          <p:blipFill>
            <a:blip r:embed="rId4"/>
            <a:stretch>
              <a:fillRect/>
            </a:stretch>
          </p:blipFill>
          <p:spPr>
            <a:xfrm>
              <a:off x="4241087" y="3714552"/>
              <a:ext cx="1779887" cy="2404885"/>
            </a:xfrm>
            <a:prstGeom prst="rect">
              <a:avLst/>
            </a:prstGeom>
          </p:spPr>
        </p:pic>
        <p:pic>
          <p:nvPicPr>
            <p:cNvPr id="11" name="Picture 10">
              <a:extLst>
                <a:ext uri="{FF2B5EF4-FFF2-40B4-BE49-F238E27FC236}">
                  <a16:creationId xmlns:a16="http://schemas.microsoft.com/office/drawing/2014/main" id="{39A1F7C1-4EA1-1D4F-94F1-91CF2B5CF8CE}"/>
                </a:ext>
              </a:extLst>
            </p:cNvPr>
            <p:cNvPicPr>
              <a:picLocks noChangeAspect="1"/>
            </p:cNvPicPr>
            <p:nvPr/>
          </p:nvPicPr>
          <p:blipFill>
            <a:blip r:embed="rId5"/>
            <a:stretch>
              <a:fillRect/>
            </a:stretch>
          </p:blipFill>
          <p:spPr>
            <a:xfrm>
              <a:off x="6158856" y="3714552"/>
              <a:ext cx="2404885" cy="2404885"/>
            </a:xfrm>
            <a:prstGeom prst="rect">
              <a:avLst/>
            </a:prstGeom>
          </p:spPr>
        </p:pic>
        <p:pic>
          <p:nvPicPr>
            <p:cNvPr id="12" name="Picture 11">
              <a:extLst>
                <a:ext uri="{FF2B5EF4-FFF2-40B4-BE49-F238E27FC236}">
                  <a16:creationId xmlns:a16="http://schemas.microsoft.com/office/drawing/2014/main" id="{DF6F7B5E-2925-2340-9F6A-7D99F32535DE}"/>
                </a:ext>
              </a:extLst>
            </p:cNvPr>
            <p:cNvPicPr>
              <a:picLocks noChangeAspect="1"/>
            </p:cNvPicPr>
            <p:nvPr/>
          </p:nvPicPr>
          <p:blipFill>
            <a:blip r:embed="rId6"/>
            <a:stretch>
              <a:fillRect/>
            </a:stretch>
          </p:blipFill>
          <p:spPr>
            <a:xfrm>
              <a:off x="303851" y="3714552"/>
              <a:ext cx="1995047" cy="1995047"/>
            </a:xfrm>
            <a:prstGeom prst="rect">
              <a:avLst/>
            </a:prstGeom>
          </p:spPr>
        </p:pic>
      </p:grpSp>
      <p:grpSp>
        <p:nvGrpSpPr>
          <p:cNvPr id="15" name="Group 14">
            <a:extLst>
              <a:ext uri="{FF2B5EF4-FFF2-40B4-BE49-F238E27FC236}">
                <a16:creationId xmlns:a16="http://schemas.microsoft.com/office/drawing/2014/main" id="{19CEA102-3448-FA46-B925-5DA8EA329116}"/>
              </a:ext>
            </a:extLst>
          </p:cNvPr>
          <p:cNvGrpSpPr/>
          <p:nvPr/>
        </p:nvGrpSpPr>
        <p:grpSpPr>
          <a:xfrm>
            <a:off x="611560" y="1473201"/>
            <a:ext cx="8083102" cy="2027807"/>
            <a:chOff x="827584" y="1340768"/>
            <a:chExt cx="8083102" cy="2027807"/>
          </a:xfrm>
        </p:grpSpPr>
        <p:pic>
          <p:nvPicPr>
            <p:cNvPr id="2" name="Picture 1">
              <a:extLst>
                <a:ext uri="{FF2B5EF4-FFF2-40B4-BE49-F238E27FC236}">
                  <a16:creationId xmlns:a16="http://schemas.microsoft.com/office/drawing/2014/main" id="{B28A4467-4AC9-7344-948D-85343D244D19}"/>
                </a:ext>
              </a:extLst>
            </p:cNvPr>
            <p:cNvPicPr>
              <a:picLocks noChangeAspect="1"/>
            </p:cNvPicPr>
            <p:nvPr/>
          </p:nvPicPr>
          <p:blipFill>
            <a:blip r:embed="rId7"/>
            <a:stretch>
              <a:fillRect/>
            </a:stretch>
          </p:blipFill>
          <p:spPr>
            <a:xfrm>
              <a:off x="827584" y="1340768"/>
              <a:ext cx="1311920" cy="1967880"/>
            </a:xfrm>
            <a:prstGeom prst="rect">
              <a:avLst/>
            </a:prstGeom>
          </p:spPr>
        </p:pic>
        <p:pic>
          <p:nvPicPr>
            <p:cNvPr id="5" name="Picture 4">
              <a:extLst>
                <a:ext uri="{FF2B5EF4-FFF2-40B4-BE49-F238E27FC236}">
                  <a16:creationId xmlns:a16="http://schemas.microsoft.com/office/drawing/2014/main" id="{054B5F66-BD57-1B42-9F0F-8F039E927168}"/>
                </a:ext>
              </a:extLst>
            </p:cNvPr>
            <p:cNvPicPr>
              <a:picLocks noChangeAspect="1"/>
            </p:cNvPicPr>
            <p:nvPr/>
          </p:nvPicPr>
          <p:blipFill>
            <a:blip r:embed="rId8"/>
            <a:stretch>
              <a:fillRect/>
            </a:stretch>
          </p:blipFill>
          <p:spPr>
            <a:xfrm>
              <a:off x="2509888" y="1340768"/>
              <a:ext cx="1862347" cy="1967880"/>
            </a:xfrm>
            <a:prstGeom prst="rect">
              <a:avLst/>
            </a:prstGeom>
          </p:spPr>
        </p:pic>
        <p:pic>
          <p:nvPicPr>
            <p:cNvPr id="7" name="Picture 6">
              <a:extLst>
                <a:ext uri="{FF2B5EF4-FFF2-40B4-BE49-F238E27FC236}">
                  <a16:creationId xmlns:a16="http://schemas.microsoft.com/office/drawing/2014/main" id="{4CD4F893-49BF-2747-AD20-588FF8E34579}"/>
                </a:ext>
              </a:extLst>
            </p:cNvPr>
            <p:cNvPicPr>
              <a:picLocks noChangeAspect="1"/>
            </p:cNvPicPr>
            <p:nvPr/>
          </p:nvPicPr>
          <p:blipFill>
            <a:blip r:embed="rId9"/>
            <a:stretch>
              <a:fillRect/>
            </a:stretch>
          </p:blipFill>
          <p:spPr>
            <a:xfrm>
              <a:off x="6227174" y="1348419"/>
              <a:ext cx="1346771" cy="2020156"/>
            </a:xfrm>
            <a:prstGeom prst="rect">
              <a:avLst/>
            </a:prstGeom>
          </p:spPr>
        </p:pic>
        <p:pic>
          <p:nvPicPr>
            <p:cNvPr id="8" name="Picture 7">
              <a:extLst>
                <a:ext uri="{FF2B5EF4-FFF2-40B4-BE49-F238E27FC236}">
                  <a16:creationId xmlns:a16="http://schemas.microsoft.com/office/drawing/2014/main" id="{49E709A8-1CD0-BA49-85F6-49EBC03C16F2}"/>
                </a:ext>
              </a:extLst>
            </p:cNvPr>
            <p:cNvPicPr>
              <a:picLocks noChangeAspect="1"/>
            </p:cNvPicPr>
            <p:nvPr/>
          </p:nvPicPr>
          <p:blipFill>
            <a:blip r:embed="rId10"/>
            <a:stretch>
              <a:fillRect/>
            </a:stretch>
          </p:blipFill>
          <p:spPr>
            <a:xfrm>
              <a:off x="7803753" y="1348419"/>
              <a:ext cx="1106933" cy="1967881"/>
            </a:xfrm>
            <a:prstGeom prst="rect">
              <a:avLst/>
            </a:prstGeom>
          </p:spPr>
        </p:pic>
        <p:pic>
          <p:nvPicPr>
            <p:cNvPr id="13" name="Picture 12">
              <a:extLst>
                <a:ext uri="{FF2B5EF4-FFF2-40B4-BE49-F238E27FC236}">
                  <a16:creationId xmlns:a16="http://schemas.microsoft.com/office/drawing/2014/main" id="{C2424DAB-0154-D94B-BDAD-9BEDD2B4DD85}"/>
                </a:ext>
              </a:extLst>
            </p:cNvPr>
            <p:cNvPicPr>
              <a:picLocks noChangeAspect="1"/>
            </p:cNvPicPr>
            <p:nvPr/>
          </p:nvPicPr>
          <p:blipFill>
            <a:blip r:embed="rId11"/>
            <a:stretch>
              <a:fillRect/>
            </a:stretch>
          </p:blipFill>
          <p:spPr>
            <a:xfrm>
              <a:off x="4572000" y="1340768"/>
              <a:ext cx="1410933" cy="1967880"/>
            </a:xfrm>
            <a:prstGeom prst="rect">
              <a:avLst/>
            </a:prstGeom>
          </p:spPr>
        </p:pic>
      </p:grpSp>
    </p:spTree>
    <p:extLst>
      <p:ext uri="{BB962C8B-B14F-4D97-AF65-F5344CB8AC3E}">
        <p14:creationId xmlns:p14="http://schemas.microsoft.com/office/powerpoint/2010/main" val="4278713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What does it mean for us as developers?</a:t>
            </a:r>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2387637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does it mean for us as developers?</a:t>
            </a:r>
          </a:p>
          <a:p>
            <a:endParaRPr lang="en-GB" dirty="0"/>
          </a:p>
          <a:p>
            <a:pPr lvl="1"/>
            <a:r>
              <a:rPr lang="en-GB" dirty="0"/>
              <a:t>Would be nice to work on commercially successful and critically acclaimed games</a:t>
            </a:r>
          </a:p>
          <a:p>
            <a:pPr lvl="1"/>
            <a:endParaRPr lang="en-GB" dirty="0"/>
          </a:p>
          <a:p>
            <a:pPr lvl="2"/>
            <a:r>
              <a:rPr lang="en-GB" dirty="0"/>
              <a:t>There aren’t that many of them</a:t>
            </a:r>
          </a:p>
          <a:p>
            <a:pPr lvl="2"/>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238683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does it mean for us as developers?</a:t>
            </a:r>
          </a:p>
          <a:p>
            <a:endParaRPr lang="en-GB" dirty="0"/>
          </a:p>
          <a:p>
            <a:pPr lvl="1"/>
            <a:r>
              <a:rPr lang="en-GB" dirty="0"/>
              <a:t>Would be nice to work on commercially successful and critically acclaimed games</a:t>
            </a:r>
          </a:p>
          <a:p>
            <a:pPr lvl="1"/>
            <a:endParaRPr lang="en-GB" dirty="0"/>
          </a:p>
          <a:p>
            <a:pPr lvl="2"/>
            <a:r>
              <a:rPr lang="en-GB" dirty="0"/>
              <a:t>Lots of games companies struggle to remain in business</a:t>
            </a:r>
          </a:p>
          <a:p>
            <a:pPr lvl="2"/>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2386661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does it mean for us as developers?</a:t>
            </a:r>
          </a:p>
          <a:p>
            <a:endParaRPr lang="en-GB" dirty="0"/>
          </a:p>
          <a:p>
            <a:pPr lvl="1"/>
            <a:r>
              <a:rPr lang="en-GB" dirty="0"/>
              <a:t>How many games get released, what does competition look like?’</a:t>
            </a:r>
          </a:p>
          <a:p>
            <a:pPr lvl="2"/>
            <a:endParaRPr lang="en-GB" dirty="0"/>
          </a:p>
          <a:p>
            <a:pPr lvl="3"/>
            <a:endParaRPr lang="en-GB" dirty="0"/>
          </a:p>
          <a:p>
            <a:pPr lvl="2"/>
            <a:endParaRPr lang="en-GB" dirty="0"/>
          </a:p>
          <a:p>
            <a:pPr lvl="2"/>
            <a:endParaRPr lang="en-GB" dirty="0"/>
          </a:p>
          <a:p>
            <a:pPr lvl="3"/>
            <a:endParaRPr lang="en-GB" dirty="0"/>
          </a:p>
        </p:txBody>
      </p:sp>
      <p:grpSp>
        <p:nvGrpSpPr>
          <p:cNvPr id="7" name="Group 6">
            <a:extLst>
              <a:ext uri="{FF2B5EF4-FFF2-40B4-BE49-F238E27FC236}">
                <a16:creationId xmlns:a16="http://schemas.microsoft.com/office/drawing/2014/main" id="{0DDE4BE5-ED17-0F45-B63A-DFE8F677907F}"/>
              </a:ext>
            </a:extLst>
          </p:cNvPr>
          <p:cNvGrpSpPr/>
          <p:nvPr/>
        </p:nvGrpSpPr>
        <p:grpSpPr>
          <a:xfrm>
            <a:off x="1097868" y="2996952"/>
            <a:ext cx="6948264" cy="3051797"/>
            <a:chOff x="611560" y="2876729"/>
            <a:chExt cx="8100392" cy="3964108"/>
          </a:xfrm>
        </p:grpSpPr>
        <p:pic>
          <p:nvPicPr>
            <p:cNvPr id="2" name="Picture 1">
              <a:extLst>
                <a:ext uri="{FF2B5EF4-FFF2-40B4-BE49-F238E27FC236}">
                  <a16:creationId xmlns:a16="http://schemas.microsoft.com/office/drawing/2014/main" id="{E38E1DAE-BBCF-B246-A4E0-D811ABC710E9}"/>
                </a:ext>
              </a:extLst>
            </p:cNvPr>
            <p:cNvPicPr>
              <a:picLocks noChangeAspect="1"/>
            </p:cNvPicPr>
            <p:nvPr/>
          </p:nvPicPr>
          <p:blipFill>
            <a:blip r:embed="rId3"/>
            <a:stretch>
              <a:fillRect/>
            </a:stretch>
          </p:blipFill>
          <p:spPr>
            <a:xfrm>
              <a:off x="611560" y="2876729"/>
              <a:ext cx="8100392" cy="1267888"/>
            </a:xfrm>
            <a:prstGeom prst="rect">
              <a:avLst/>
            </a:prstGeom>
          </p:spPr>
        </p:pic>
        <p:pic>
          <p:nvPicPr>
            <p:cNvPr id="4" name="Picture 3">
              <a:extLst>
                <a:ext uri="{FF2B5EF4-FFF2-40B4-BE49-F238E27FC236}">
                  <a16:creationId xmlns:a16="http://schemas.microsoft.com/office/drawing/2014/main" id="{B0FC5A35-2DFE-654E-8C7A-7DA68D6DC912}"/>
                </a:ext>
              </a:extLst>
            </p:cNvPr>
            <p:cNvPicPr>
              <a:picLocks noChangeAspect="1"/>
            </p:cNvPicPr>
            <p:nvPr/>
          </p:nvPicPr>
          <p:blipFill>
            <a:blip r:embed="rId4"/>
            <a:stretch>
              <a:fillRect/>
            </a:stretch>
          </p:blipFill>
          <p:spPr>
            <a:xfrm>
              <a:off x="624501" y="4437112"/>
              <a:ext cx="8062299" cy="1161773"/>
            </a:xfrm>
            <a:prstGeom prst="rect">
              <a:avLst/>
            </a:prstGeom>
          </p:spPr>
        </p:pic>
        <p:pic>
          <p:nvPicPr>
            <p:cNvPr id="6" name="Picture 5">
              <a:extLst>
                <a:ext uri="{FF2B5EF4-FFF2-40B4-BE49-F238E27FC236}">
                  <a16:creationId xmlns:a16="http://schemas.microsoft.com/office/drawing/2014/main" id="{0BDBEB5B-FDB9-4742-B5A8-47D792871802}"/>
                </a:ext>
              </a:extLst>
            </p:cNvPr>
            <p:cNvPicPr>
              <a:picLocks noChangeAspect="1"/>
            </p:cNvPicPr>
            <p:nvPr/>
          </p:nvPicPr>
          <p:blipFill>
            <a:blip r:embed="rId5"/>
            <a:stretch>
              <a:fillRect/>
            </a:stretch>
          </p:blipFill>
          <p:spPr>
            <a:xfrm>
              <a:off x="635494" y="5752268"/>
              <a:ext cx="8051306" cy="1088569"/>
            </a:xfrm>
            <a:prstGeom prst="rect">
              <a:avLst/>
            </a:prstGeom>
          </p:spPr>
        </p:pic>
      </p:grpSp>
    </p:spTree>
    <p:extLst>
      <p:ext uri="{BB962C8B-B14F-4D97-AF65-F5344CB8AC3E}">
        <p14:creationId xmlns:p14="http://schemas.microsoft.com/office/powerpoint/2010/main" val="102119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does it mean for us as developers?</a:t>
            </a:r>
          </a:p>
          <a:p>
            <a:endParaRPr lang="en-GB" dirty="0"/>
          </a:p>
          <a:p>
            <a:pPr lvl="2"/>
            <a:endParaRPr lang="en-GB" dirty="0"/>
          </a:p>
          <a:p>
            <a:pPr lvl="3"/>
            <a:endParaRPr lang="en-GB" dirty="0"/>
          </a:p>
          <a:p>
            <a:pPr lvl="2"/>
            <a:endParaRPr lang="en-GB" dirty="0"/>
          </a:p>
          <a:p>
            <a:pPr lvl="2"/>
            <a:endParaRPr lang="en-GB" dirty="0"/>
          </a:p>
          <a:p>
            <a:pPr lvl="3"/>
            <a:endParaRPr lang="en-GB" dirty="0"/>
          </a:p>
        </p:txBody>
      </p:sp>
      <p:pic>
        <p:nvPicPr>
          <p:cNvPr id="2" name="Picture 1">
            <a:extLst>
              <a:ext uri="{FF2B5EF4-FFF2-40B4-BE49-F238E27FC236}">
                <a16:creationId xmlns:a16="http://schemas.microsoft.com/office/drawing/2014/main" id="{370E9736-B30E-1449-A1C3-A144B46EEC3C}"/>
              </a:ext>
            </a:extLst>
          </p:cNvPr>
          <p:cNvPicPr>
            <a:picLocks noChangeAspect="1"/>
          </p:cNvPicPr>
          <p:nvPr/>
        </p:nvPicPr>
        <p:blipFill>
          <a:blip r:embed="rId3"/>
          <a:stretch>
            <a:fillRect/>
          </a:stretch>
        </p:blipFill>
        <p:spPr>
          <a:xfrm>
            <a:off x="701824" y="1556792"/>
            <a:ext cx="7740352" cy="4535363"/>
          </a:xfrm>
          <a:prstGeom prst="rect">
            <a:avLst/>
          </a:prstGeom>
        </p:spPr>
      </p:pic>
      <p:sp>
        <p:nvSpPr>
          <p:cNvPr id="5" name="Rectangle 4">
            <a:extLst>
              <a:ext uri="{FF2B5EF4-FFF2-40B4-BE49-F238E27FC236}">
                <a16:creationId xmlns:a16="http://schemas.microsoft.com/office/drawing/2014/main" id="{AD591532-2498-7E4E-AF7D-21826E97394B}"/>
              </a:ext>
            </a:extLst>
          </p:cNvPr>
          <p:cNvSpPr/>
          <p:nvPr/>
        </p:nvSpPr>
        <p:spPr>
          <a:xfrm>
            <a:off x="701824" y="6202178"/>
            <a:ext cx="7740352" cy="461665"/>
          </a:xfrm>
          <a:prstGeom prst="rect">
            <a:avLst/>
          </a:prstGeom>
        </p:spPr>
        <p:txBody>
          <a:bodyPr wrap="square">
            <a:spAutoFit/>
          </a:bodyPr>
          <a:lstStyle/>
          <a:p>
            <a:r>
              <a:rPr lang="en-GB" sz="1200" dirty="0">
                <a:hlinkClick r:id="rId4"/>
              </a:rPr>
              <a:t>https://www.statista.com/statistics/276703/android-app-releases-worldwide/#:~:targetText=This%20statistic%20shows%20the%20average,Google%20Play%20Store%20every%20day.</a:t>
            </a:r>
            <a:endParaRPr lang="en-GB" sz="1200" dirty="0"/>
          </a:p>
        </p:txBody>
      </p:sp>
    </p:spTree>
    <p:extLst>
      <p:ext uri="{BB962C8B-B14F-4D97-AF65-F5344CB8AC3E}">
        <p14:creationId xmlns:p14="http://schemas.microsoft.com/office/powerpoint/2010/main" val="2013867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does it mean for us as developers?</a:t>
            </a:r>
          </a:p>
          <a:p>
            <a:endParaRPr lang="en-GB" dirty="0"/>
          </a:p>
          <a:p>
            <a:pPr lvl="2"/>
            <a:endParaRPr lang="en-GB" dirty="0"/>
          </a:p>
          <a:p>
            <a:pPr lvl="3"/>
            <a:endParaRPr lang="en-GB" dirty="0"/>
          </a:p>
          <a:p>
            <a:pPr lvl="2"/>
            <a:endParaRPr lang="en-GB" dirty="0"/>
          </a:p>
          <a:p>
            <a:pPr lvl="2"/>
            <a:endParaRPr lang="en-GB" dirty="0"/>
          </a:p>
          <a:p>
            <a:pPr lvl="3"/>
            <a:endParaRPr lang="en-GB" dirty="0"/>
          </a:p>
        </p:txBody>
      </p:sp>
      <p:sp>
        <p:nvSpPr>
          <p:cNvPr id="5" name="Rectangle 4">
            <a:extLst>
              <a:ext uri="{FF2B5EF4-FFF2-40B4-BE49-F238E27FC236}">
                <a16:creationId xmlns:a16="http://schemas.microsoft.com/office/drawing/2014/main" id="{AD591532-2498-7E4E-AF7D-21826E97394B}"/>
              </a:ext>
            </a:extLst>
          </p:cNvPr>
          <p:cNvSpPr/>
          <p:nvPr/>
        </p:nvSpPr>
        <p:spPr>
          <a:xfrm>
            <a:off x="701824" y="6202178"/>
            <a:ext cx="7740352" cy="276999"/>
          </a:xfrm>
          <a:prstGeom prst="rect">
            <a:avLst/>
          </a:prstGeom>
        </p:spPr>
        <p:txBody>
          <a:bodyPr wrap="square">
            <a:spAutoFit/>
          </a:bodyPr>
          <a:lstStyle/>
          <a:p>
            <a:r>
              <a:rPr lang="en-GB" sz="1200" dirty="0">
                <a:hlinkClick r:id="rId3"/>
              </a:rPr>
              <a:t>https://www.statista.com/statistics/552623/number-games-released-steam/</a:t>
            </a:r>
            <a:endParaRPr lang="en-GB" sz="1200" dirty="0"/>
          </a:p>
        </p:txBody>
      </p:sp>
      <p:pic>
        <p:nvPicPr>
          <p:cNvPr id="4" name="Picture 3">
            <a:extLst>
              <a:ext uri="{FF2B5EF4-FFF2-40B4-BE49-F238E27FC236}">
                <a16:creationId xmlns:a16="http://schemas.microsoft.com/office/drawing/2014/main" id="{8BC6D6A9-5153-614C-B5B6-82371E8668FD}"/>
              </a:ext>
            </a:extLst>
          </p:cNvPr>
          <p:cNvPicPr>
            <a:picLocks noChangeAspect="1"/>
          </p:cNvPicPr>
          <p:nvPr/>
        </p:nvPicPr>
        <p:blipFill>
          <a:blip r:embed="rId4"/>
          <a:stretch>
            <a:fillRect/>
          </a:stretch>
        </p:blipFill>
        <p:spPr>
          <a:xfrm>
            <a:off x="686814" y="1374503"/>
            <a:ext cx="7740352" cy="3972807"/>
          </a:xfrm>
          <a:prstGeom prst="rect">
            <a:avLst/>
          </a:prstGeom>
        </p:spPr>
      </p:pic>
    </p:spTree>
    <p:extLst>
      <p:ext uri="{BB962C8B-B14F-4D97-AF65-F5344CB8AC3E}">
        <p14:creationId xmlns:p14="http://schemas.microsoft.com/office/powerpoint/2010/main" val="2885995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does it mean for us as developers?</a:t>
            </a:r>
          </a:p>
          <a:p>
            <a:endParaRPr lang="en-GB" dirty="0"/>
          </a:p>
          <a:p>
            <a:pPr lvl="2"/>
            <a:endParaRPr lang="en-GB" dirty="0"/>
          </a:p>
          <a:p>
            <a:pPr lvl="3"/>
            <a:endParaRPr lang="en-GB" dirty="0"/>
          </a:p>
          <a:p>
            <a:pPr lvl="2"/>
            <a:endParaRPr lang="en-GB" dirty="0"/>
          </a:p>
          <a:p>
            <a:pPr lvl="2"/>
            <a:endParaRPr lang="en-GB" dirty="0"/>
          </a:p>
          <a:p>
            <a:pPr lvl="3"/>
            <a:endParaRPr lang="en-GB" dirty="0"/>
          </a:p>
        </p:txBody>
      </p:sp>
      <p:sp>
        <p:nvSpPr>
          <p:cNvPr id="5" name="Rectangle 4">
            <a:extLst>
              <a:ext uri="{FF2B5EF4-FFF2-40B4-BE49-F238E27FC236}">
                <a16:creationId xmlns:a16="http://schemas.microsoft.com/office/drawing/2014/main" id="{AD591532-2498-7E4E-AF7D-21826E97394B}"/>
              </a:ext>
            </a:extLst>
          </p:cNvPr>
          <p:cNvSpPr/>
          <p:nvPr/>
        </p:nvSpPr>
        <p:spPr>
          <a:xfrm>
            <a:off x="701824" y="6202178"/>
            <a:ext cx="7740352" cy="276999"/>
          </a:xfrm>
          <a:prstGeom prst="rect">
            <a:avLst/>
          </a:prstGeom>
        </p:spPr>
        <p:txBody>
          <a:bodyPr wrap="square">
            <a:spAutoFit/>
          </a:bodyPr>
          <a:lstStyle/>
          <a:p>
            <a:r>
              <a:rPr lang="en-GB" sz="1200" dirty="0">
                <a:hlinkClick r:id="rId3"/>
              </a:rPr>
              <a:t>https://itch.io/t/50035/how-many-new-games-are-uploaded-to-itchio-each-day</a:t>
            </a:r>
            <a:endParaRPr lang="en-GB" sz="1200" dirty="0"/>
          </a:p>
        </p:txBody>
      </p:sp>
      <p:pic>
        <p:nvPicPr>
          <p:cNvPr id="2" name="Picture 1">
            <a:extLst>
              <a:ext uri="{FF2B5EF4-FFF2-40B4-BE49-F238E27FC236}">
                <a16:creationId xmlns:a16="http://schemas.microsoft.com/office/drawing/2014/main" id="{3E6FB36E-179D-B74C-80AD-460ADF7AB463}"/>
              </a:ext>
            </a:extLst>
          </p:cNvPr>
          <p:cNvPicPr>
            <a:picLocks noChangeAspect="1"/>
          </p:cNvPicPr>
          <p:nvPr/>
        </p:nvPicPr>
        <p:blipFill>
          <a:blip r:embed="rId4"/>
          <a:stretch>
            <a:fillRect/>
          </a:stretch>
        </p:blipFill>
        <p:spPr>
          <a:xfrm>
            <a:off x="1500141" y="1226823"/>
            <a:ext cx="6143718" cy="4620378"/>
          </a:xfrm>
          <a:prstGeom prst="rect">
            <a:avLst/>
          </a:prstGeom>
        </p:spPr>
      </p:pic>
    </p:spTree>
    <p:extLst>
      <p:ext uri="{BB962C8B-B14F-4D97-AF65-F5344CB8AC3E}">
        <p14:creationId xmlns:p14="http://schemas.microsoft.com/office/powerpoint/2010/main" val="331057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does it mean for us as developers?</a:t>
            </a:r>
          </a:p>
          <a:p>
            <a:endParaRPr lang="en-GB" dirty="0"/>
          </a:p>
          <a:p>
            <a:pPr lvl="1"/>
            <a:r>
              <a:rPr lang="en-GB" dirty="0"/>
              <a:t>As </a:t>
            </a:r>
            <a:r>
              <a:rPr lang="en-GB" i="1" dirty="0"/>
              <a:t>hobbyist </a:t>
            </a:r>
            <a:r>
              <a:rPr lang="en-GB" dirty="0"/>
              <a:t>developers, we can do whatever we want, it’s a hobby</a:t>
            </a:r>
          </a:p>
          <a:p>
            <a:pPr lvl="1"/>
            <a:endParaRPr lang="en-GB" dirty="0"/>
          </a:p>
          <a:p>
            <a:pPr lvl="1"/>
            <a:r>
              <a:rPr lang="en-GB" dirty="0"/>
              <a:t>As </a:t>
            </a:r>
            <a:r>
              <a:rPr lang="en-GB" i="1" dirty="0"/>
              <a:t>commercial</a:t>
            </a:r>
            <a:r>
              <a:rPr lang="en-GB" dirty="0"/>
              <a:t> developers we need to think very carefully about what we do:</a:t>
            </a:r>
          </a:p>
          <a:p>
            <a:pPr lvl="2"/>
            <a:r>
              <a:rPr lang="en-GB" dirty="0"/>
              <a:t>How can we keep a business running that relies on selling games in markets of hundreds of new games every day?</a:t>
            </a:r>
          </a:p>
          <a:p>
            <a:endParaRPr lang="en-GB" dirty="0"/>
          </a:p>
          <a:p>
            <a:pPr lvl="2"/>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4208022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The commerce of games development 101</a:t>
            </a:r>
          </a:p>
          <a:p>
            <a:endParaRPr lang="en-GB" dirty="0"/>
          </a:p>
          <a:p>
            <a:pPr lvl="2"/>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32535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a:bodyPr>
          <a:lstStyle/>
          <a:p>
            <a:r>
              <a:rPr lang="en-GB" dirty="0"/>
              <a:t>Learning Outcomes</a:t>
            </a:r>
          </a:p>
          <a:p>
            <a:pPr lvl="1"/>
            <a:r>
              <a:rPr lang="en-GB" b="1" dirty="0"/>
              <a:t>Define</a:t>
            </a:r>
            <a:r>
              <a:rPr lang="en-GB" dirty="0"/>
              <a:t> the term marketing</a:t>
            </a:r>
          </a:p>
          <a:p>
            <a:pPr lvl="1"/>
            <a:r>
              <a:rPr lang="en-GB" b="1" dirty="0"/>
              <a:t>Analyse </a:t>
            </a:r>
            <a:r>
              <a:rPr lang="en-GB" dirty="0"/>
              <a:t>marketing approaches for making and selling games</a:t>
            </a:r>
          </a:p>
          <a:p>
            <a:pPr lvl="1"/>
            <a:r>
              <a:rPr lang="en-GB" b="1" dirty="0"/>
              <a:t>Develop</a:t>
            </a:r>
            <a:r>
              <a:rPr lang="en-GB" dirty="0"/>
              <a:t> approaches for assessing game commercial potential</a:t>
            </a:r>
          </a:p>
        </p:txBody>
      </p:sp>
    </p:spTree>
    <p:extLst>
      <p:ext uri="{BB962C8B-B14F-4D97-AF65-F5344CB8AC3E}">
        <p14:creationId xmlns:p14="http://schemas.microsoft.com/office/powerpoint/2010/main" val="425297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commerce of games development 101</a:t>
            </a:r>
          </a:p>
          <a:p>
            <a:endParaRPr lang="en-GB" dirty="0"/>
          </a:p>
          <a:p>
            <a:pPr lvl="1"/>
            <a:r>
              <a:rPr lang="en-GB" dirty="0"/>
              <a:t>Profit = revenue (sales) – costs</a:t>
            </a:r>
          </a:p>
          <a:p>
            <a:pPr lvl="2"/>
            <a:r>
              <a:rPr lang="en-GB" dirty="0"/>
              <a:t>Generally:</a:t>
            </a:r>
          </a:p>
          <a:p>
            <a:pPr lvl="3"/>
            <a:r>
              <a:rPr lang="en-GB" dirty="0"/>
              <a:t>people want to be paid for working</a:t>
            </a:r>
          </a:p>
          <a:p>
            <a:pPr lvl="3"/>
            <a:r>
              <a:rPr lang="en-GB" dirty="0"/>
              <a:t>Suppliers want to be paid for their services (s/w, offices etc)</a:t>
            </a:r>
          </a:p>
          <a:p>
            <a:pPr lvl="1"/>
            <a:endParaRPr lang="en-GB" dirty="0"/>
          </a:p>
          <a:p>
            <a:pPr lvl="1"/>
            <a:r>
              <a:rPr lang="en-GB" dirty="0"/>
              <a:t>The least successful outcome, is to break even</a:t>
            </a:r>
          </a:p>
          <a:p>
            <a:pPr lvl="2"/>
            <a:r>
              <a:rPr lang="en-GB" dirty="0"/>
              <a:t>You can re-use the revenue to do more work</a:t>
            </a:r>
          </a:p>
          <a:p>
            <a:pPr lvl="2"/>
            <a:endParaRPr lang="en-GB" dirty="0"/>
          </a:p>
          <a:p>
            <a:pPr lvl="1"/>
            <a:r>
              <a:rPr lang="en-GB" dirty="0"/>
              <a:t>The worst outcome is to lose money</a:t>
            </a:r>
          </a:p>
          <a:p>
            <a:pPr lvl="2"/>
            <a:r>
              <a:rPr lang="en-GB" dirty="0"/>
              <a:t>Costs &gt; revenue</a:t>
            </a:r>
          </a:p>
          <a:p>
            <a:pPr lvl="2"/>
            <a:endParaRPr lang="en-GB" dirty="0"/>
          </a:p>
          <a:p>
            <a:pPr lvl="2"/>
            <a:endParaRPr lang="en-GB" dirty="0"/>
          </a:p>
          <a:p>
            <a:pPr lvl="2"/>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67022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The commerce of games development 101</a:t>
            </a:r>
          </a:p>
          <a:p>
            <a:endParaRPr lang="en-GB" dirty="0"/>
          </a:p>
          <a:p>
            <a:pPr lvl="1"/>
            <a:r>
              <a:rPr lang="en-GB" dirty="0"/>
              <a:t>Selling is therefor key</a:t>
            </a:r>
          </a:p>
          <a:p>
            <a:pPr lvl="2"/>
            <a:r>
              <a:rPr lang="en-GB" b="1" dirty="0"/>
              <a:t>Who</a:t>
            </a:r>
            <a:r>
              <a:rPr lang="en-GB" dirty="0"/>
              <a:t> are you selling to?</a:t>
            </a:r>
          </a:p>
          <a:p>
            <a:pPr lvl="2"/>
            <a:r>
              <a:rPr lang="en-GB" b="1" dirty="0"/>
              <a:t>Why</a:t>
            </a:r>
            <a:r>
              <a:rPr lang="en-GB" dirty="0"/>
              <a:t> are they going to buy and play your game?</a:t>
            </a:r>
          </a:p>
          <a:p>
            <a:pPr lvl="2"/>
            <a:r>
              <a:rPr lang="en-GB" b="1" dirty="0"/>
              <a:t>How</a:t>
            </a:r>
            <a:r>
              <a:rPr lang="en-GB" dirty="0"/>
              <a:t> do you reach them to tell them what you are doing?</a:t>
            </a:r>
          </a:p>
          <a:p>
            <a:pPr lvl="2"/>
            <a:r>
              <a:rPr lang="en-GB" b="1" dirty="0"/>
              <a:t>Where</a:t>
            </a:r>
            <a:r>
              <a:rPr lang="en-GB" dirty="0"/>
              <a:t> are you going to sell your games?</a:t>
            </a:r>
          </a:p>
          <a:p>
            <a:pPr lvl="2"/>
            <a:r>
              <a:rPr lang="en-GB" b="1" dirty="0"/>
              <a:t>When</a:t>
            </a:r>
            <a:r>
              <a:rPr lang="en-GB" dirty="0"/>
              <a:t> will your game be available?</a:t>
            </a:r>
          </a:p>
          <a:p>
            <a:pPr lvl="2"/>
            <a:r>
              <a:rPr lang="en-GB" b="1" dirty="0"/>
              <a:t>What</a:t>
            </a:r>
            <a:r>
              <a:rPr lang="en-GB" dirty="0"/>
              <a:t> are you selling (a game, loot boxes, monthly access etc) what is the product / service?</a:t>
            </a:r>
          </a:p>
          <a:p>
            <a:pPr lvl="2"/>
            <a:endParaRPr lang="en-GB" dirty="0"/>
          </a:p>
          <a:p>
            <a:pPr lvl="2"/>
            <a:endParaRPr lang="en-GB" dirty="0"/>
          </a:p>
          <a:p>
            <a:pPr lvl="2"/>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336652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fontScale="92500" lnSpcReduction="10000"/>
          </a:bodyPr>
          <a:lstStyle/>
          <a:p>
            <a:r>
              <a:rPr lang="en-GB" dirty="0"/>
              <a:t>The commerce of games development 101</a:t>
            </a:r>
          </a:p>
          <a:p>
            <a:endParaRPr lang="en-GB" dirty="0"/>
          </a:p>
          <a:p>
            <a:pPr lvl="1"/>
            <a:r>
              <a:rPr lang="en-GB" dirty="0"/>
              <a:t>Selling is therefor key</a:t>
            </a:r>
          </a:p>
          <a:p>
            <a:pPr lvl="2"/>
            <a:r>
              <a:rPr lang="en-GB" b="1" dirty="0"/>
              <a:t>Who</a:t>
            </a:r>
            <a:r>
              <a:rPr lang="en-GB" dirty="0"/>
              <a:t> are you selling to?</a:t>
            </a:r>
          </a:p>
          <a:p>
            <a:pPr lvl="2"/>
            <a:r>
              <a:rPr lang="en-GB" b="1" dirty="0"/>
              <a:t>Why</a:t>
            </a:r>
            <a:r>
              <a:rPr lang="en-GB" dirty="0"/>
              <a:t> are they going to buy and play your game?</a:t>
            </a:r>
          </a:p>
          <a:p>
            <a:pPr lvl="2"/>
            <a:r>
              <a:rPr lang="en-GB" b="1" dirty="0"/>
              <a:t>How</a:t>
            </a:r>
            <a:r>
              <a:rPr lang="en-GB" dirty="0"/>
              <a:t> do you reach them to tell them what you are doing?</a:t>
            </a:r>
          </a:p>
          <a:p>
            <a:pPr lvl="2"/>
            <a:r>
              <a:rPr lang="en-GB" b="1" dirty="0"/>
              <a:t>Where</a:t>
            </a:r>
            <a:r>
              <a:rPr lang="en-GB" dirty="0"/>
              <a:t> are you going to sell your games?</a:t>
            </a:r>
          </a:p>
          <a:p>
            <a:pPr lvl="2"/>
            <a:r>
              <a:rPr lang="en-GB" b="1" dirty="0"/>
              <a:t>When</a:t>
            </a:r>
            <a:r>
              <a:rPr lang="en-GB" dirty="0"/>
              <a:t> will your game be available?</a:t>
            </a:r>
          </a:p>
          <a:p>
            <a:pPr lvl="2"/>
            <a:r>
              <a:rPr lang="en-GB" b="1" dirty="0"/>
              <a:t>What</a:t>
            </a:r>
            <a:r>
              <a:rPr lang="en-GB" dirty="0"/>
              <a:t> are you selling (a game, loot boxes, monthly access etc) what is the product / service?</a:t>
            </a:r>
          </a:p>
          <a:p>
            <a:pPr lvl="2"/>
            <a:endParaRPr lang="en-GB" dirty="0"/>
          </a:p>
          <a:p>
            <a:pPr lvl="1"/>
            <a:r>
              <a:rPr lang="en-GB" dirty="0"/>
              <a:t>This is the 5Ws&amp;H model</a:t>
            </a:r>
          </a:p>
          <a:p>
            <a:pPr lvl="2"/>
            <a:r>
              <a:rPr lang="en-GB" dirty="0">
                <a:hlinkClick r:id="rId3"/>
              </a:rPr>
              <a:t>https://en.wikipedia.org/wiki/Five_Ws</a:t>
            </a:r>
            <a:endParaRPr lang="en-GB" dirty="0"/>
          </a:p>
          <a:p>
            <a:pPr lvl="2"/>
            <a:r>
              <a:rPr lang="en-GB" dirty="0"/>
              <a:t>Who, where, why, what, when and how</a:t>
            </a:r>
          </a:p>
          <a:p>
            <a:pPr lvl="2"/>
            <a:endParaRPr lang="en-GB" dirty="0"/>
          </a:p>
          <a:p>
            <a:pPr lvl="2"/>
            <a:endParaRPr lang="en-GB" dirty="0"/>
          </a:p>
          <a:p>
            <a:pPr lvl="2"/>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1354927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lnSpcReduction="10000"/>
          </a:bodyPr>
          <a:lstStyle/>
          <a:p>
            <a:r>
              <a:rPr lang="en-GB" dirty="0"/>
              <a:t>The commerce of games development 101</a:t>
            </a:r>
          </a:p>
          <a:p>
            <a:endParaRPr lang="en-GB" dirty="0"/>
          </a:p>
          <a:p>
            <a:pPr lvl="1"/>
            <a:r>
              <a:rPr lang="en-GB" dirty="0"/>
              <a:t>Selling is therefor key</a:t>
            </a:r>
          </a:p>
          <a:p>
            <a:pPr lvl="2"/>
            <a:r>
              <a:rPr lang="en-GB" b="1" dirty="0"/>
              <a:t>Who</a:t>
            </a:r>
            <a:r>
              <a:rPr lang="en-GB" dirty="0"/>
              <a:t> are you selling to?</a:t>
            </a:r>
          </a:p>
          <a:p>
            <a:pPr lvl="2"/>
            <a:r>
              <a:rPr lang="en-GB" b="1" dirty="0"/>
              <a:t>Why</a:t>
            </a:r>
            <a:r>
              <a:rPr lang="en-GB" dirty="0"/>
              <a:t> are they going to buy and play your game?</a:t>
            </a:r>
          </a:p>
          <a:p>
            <a:pPr lvl="2"/>
            <a:r>
              <a:rPr lang="en-GB" b="1" dirty="0"/>
              <a:t>How</a:t>
            </a:r>
            <a:r>
              <a:rPr lang="en-GB" dirty="0"/>
              <a:t> do you reach them to tell them what you are doing?</a:t>
            </a:r>
          </a:p>
          <a:p>
            <a:pPr lvl="2"/>
            <a:r>
              <a:rPr lang="en-GB" b="1" dirty="0"/>
              <a:t>Where</a:t>
            </a:r>
            <a:r>
              <a:rPr lang="en-GB" dirty="0"/>
              <a:t> are you going to sell your games?</a:t>
            </a:r>
          </a:p>
          <a:p>
            <a:pPr lvl="2"/>
            <a:r>
              <a:rPr lang="en-GB" b="1" dirty="0"/>
              <a:t>When</a:t>
            </a:r>
            <a:r>
              <a:rPr lang="en-GB" dirty="0"/>
              <a:t> will your game be available?</a:t>
            </a:r>
          </a:p>
          <a:p>
            <a:pPr lvl="2"/>
            <a:r>
              <a:rPr lang="en-GB" b="1" dirty="0"/>
              <a:t>What</a:t>
            </a:r>
            <a:r>
              <a:rPr lang="en-GB" dirty="0"/>
              <a:t> are you selling (a game, loot boxes, monthly access etc) what is the product / service?</a:t>
            </a:r>
          </a:p>
          <a:p>
            <a:pPr lvl="2"/>
            <a:endParaRPr lang="en-GB" dirty="0"/>
          </a:p>
          <a:p>
            <a:pPr lvl="1"/>
            <a:r>
              <a:rPr lang="en-GB" dirty="0"/>
              <a:t>This is the 5Ws&amp;H model</a:t>
            </a:r>
          </a:p>
          <a:p>
            <a:pPr lvl="2"/>
            <a:r>
              <a:rPr lang="en-GB" dirty="0"/>
              <a:t>This is also the core of marketing</a:t>
            </a:r>
          </a:p>
          <a:p>
            <a:pPr lvl="2"/>
            <a:endParaRPr lang="en-GB" dirty="0"/>
          </a:p>
          <a:p>
            <a:pPr lvl="2"/>
            <a:endParaRPr lang="en-GB" dirty="0"/>
          </a:p>
          <a:p>
            <a:pPr lvl="2"/>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2018383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What marketing is and what marketing isn’t?</a:t>
            </a:r>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174197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marketing is and what marketing isn’t?</a:t>
            </a:r>
          </a:p>
          <a:p>
            <a:endParaRPr lang="en-GB" dirty="0"/>
          </a:p>
          <a:p>
            <a:pPr lvl="1"/>
            <a:r>
              <a:rPr lang="en-GB" dirty="0"/>
              <a:t>Three statements of doom from indie developers on Twitter:</a:t>
            </a:r>
          </a:p>
          <a:p>
            <a:pPr lvl="1"/>
            <a:endParaRPr lang="en-GB" dirty="0"/>
          </a:p>
          <a:p>
            <a:pPr lvl="1"/>
            <a:endParaRPr lang="en-GB" dirty="0"/>
          </a:p>
          <a:p>
            <a:pPr lvl="3"/>
            <a:endParaRPr lang="en-GB" dirty="0"/>
          </a:p>
          <a:p>
            <a:pPr lvl="2"/>
            <a:endParaRPr lang="en-GB" dirty="0"/>
          </a:p>
          <a:p>
            <a:pPr lvl="2"/>
            <a:endParaRPr lang="en-GB" dirty="0"/>
          </a:p>
          <a:p>
            <a:pPr lvl="3"/>
            <a:endParaRPr lang="en-GB" dirty="0"/>
          </a:p>
        </p:txBody>
      </p:sp>
      <p:sp>
        <p:nvSpPr>
          <p:cNvPr id="4" name="Rectangle 3">
            <a:extLst>
              <a:ext uri="{FF2B5EF4-FFF2-40B4-BE49-F238E27FC236}">
                <a16:creationId xmlns:a16="http://schemas.microsoft.com/office/drawing/2014/main" id="{3E93814E-03BF-9748-8F3B-9692F46F9E94}"/>
              </a:ext>
            </a:extLst>
          </p:cNvPr>
          <p:cNvSpPr/>
          <p:nvPr/>
        </p:nvSpPr>
        <p:spPr>
          <a:xfrm>
            <a:off x="1403648" y="3208908"/>
            <a:ext cx="6696744" cy="2308324"/>
          </a:xfrm>
          <a:prstGeom prst="rect">
            <a:avLst/>
          </a:prstGeom>
        </p:spPr>
        <p:txBody>
          <a:bodyPr wrap="square">
            <a:spAutoFit/>
          </a:bodyPr>
          <a:lstStyle/>
          <a:p>
            <a:r>
              <a:rPr lang="en-GB" sz="2400" i="1" dirty="0">
                <a:solidFill>
                  <a:schemeClr val="bg1"/>
                </a:solidFill>
              </a:rPr>
              <a:t>‘We’ve finished making the game, now we need to work out what marketing is’</a:t>
            </a:r>
          </a:p>
          <a:p>
            <a:endParaRPr lang="en-GB" sz="2400" i="1" dirty="0">
              <a:solidFill>
                <a:schemeClr val="bg1"/>
              </a:solidFill>
            </a:endParaRPr>
          </a:p>
          <a:p>
            <a:r>
              <a:rPr lang="en-GB" sz="2400" i="1" dirty="0">
                <a:solidFill>
                  <a:schemeClr val="bg1"/>
                </a:solidFill>
              </a:rPr>
              <a:t>‘This is the game I’ve always wanted to make’</a:t>
            </a:r>
          </a:p>
          <a:p>
            <a:endParaRPr lang="en-GB" sz="2400" i="1" dirty="0">
              <a:solidFill>
                <a:schemeClr val="bg1"/>
              </a:solidFill>
            </a:endParaRPr>
          </a:p>
          <a:p>
            <a:r>
              <a:rPr lang="en-GB" sz="2400" i="1" dirty="0">
                <a:solidFill>
                  <a:schemeClr val="bg1"/>
                </a:solidFill>
              </a:rPr>
              <a:t>‘This game is for everyone, from 8 to 80’</a:t>
            </a:r>
          </a:p>
        </p:txBody>
      </p:sp>
    </p:spTree>
    <p:extLst>
      <p:ext uri="{BB962C8B-B14F-4D97-AF65-F5344CB8AC3E}">
        <p14:creationId xmlns:p14="http://schemas.microsoft.com/office/powerpoint/2010/main" val="3805917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lnSpcReduction="10000"/>
          </a:bodyPr>
          <a:lstStyle/>
          <a:p>
            <a:r>
              <a:rPr lang="en-GB" dirty="0"/>
              <a:t>What marketing is and what marketing isn’t?</a:t>
            </a:r>
          </a:p>
          <a:p>
            <a:endParaRPr lang="en-GB" dirty="0"/>
          </a:p>
          <a:p>
            <a:pPr lvl="1"/>
            <a:r>
              <a:rPr lang="en-GB" sz="2400" i="1" dirty="0"/>
              <a:t>‘We’ve finished making the game, now we need to work out what marketing is’</a:t>
            </a:r>
          </a:p>
          <a:p>
            <a:pPr lvl="1"/>
            <a:endParaRPr lang="en-GB" dirty="0"/>
          </a:p>
          <a:p>
            <a:pPr lvl="2"/>
            <a:r>
              <a:rPr lang="en-GB" dirty="0"/>
              <a:t>Developers often talk about PR, advertising and marketing interchangeably</a:t>
            </a:r>
          </a:p>
          <a:p>
            <a:pPr lvl="2"/>
            <a:endParaRPr lang="en-GB" dirty="0"/>
          </a:p>
          <a:p>
            <a:pPr lvl="3"/>
            <a:r>
              <a:rPr lang="en-GB" b="1" dirty="0"/>
              <a:t>Marketing</a:t>
            </a:r>
            <a:r>
              <a:rPr lang="en-GB" dirty="0"/>
              <a:t> – activities geared around defining products that an organisation will create, advertise and sell to defined groups of customers</a:t>
            </a:r>
          </a:p>
          <a:p>
            <a:pPr lvl="3"/>
            <a:r>
              <a:rPr lang="en-GB" b="1" dirty="0"/>
              <a:t>Advertising</a:t>
            </a:r>
            <a:r>
              <a:rPr lang="en-GB" dirty="0"/>
              <a:t> – activities specifically linked to a product or service that you want to make customers interested in</a:t>
            </a:r>
          </a:p>
          <a:p>
            <a:pPr lvl="3"/>
            <a:r>
              <a:rPr lang="en-GB" b="1" dirty="0"/>
              <a:t>Public Relations</a:t>
            </a:r>
            <a:r>
              <a:rPr lang="en-GB" dirty="0"/>
              <a:t> – activities that are linked to your business rather than a particular product or service, generally to build the good standing of your business</a:t>
            </a:r>
          </a:p>
          <a:p>
            <a:pPr lvl="2"/>
            <a:endParaRPr lang="en-GB" dirty="0"/>
          </a:p>
          <a:p>
            <a:pPr lvl="1"/>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1183973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marketing is and what marketing isn’t?</a:t>
            </a:r>
          </a:p>
          <a:p>
            <a:endParaRPr lang="en-GB" dirty="0"/>
          </a:p>
          <a:p>
            <a:pPr lvl="1"/>
            <a:r>
              <a:rPr lang="en-GB" sz="2400" i="1" dirty="0"/>
              <a:t>‘This is the game I’ve always wanted to make’</a:t>
            </a:r>
          </a:p>
          <a:p>
            <a:pPr lvl="1"/>
            <a:endParaRPr lang="en-GB" dirty="0"/>
          </a:p>
          <a:p>
            <a:pPr lvl="2"/>
            <a:r>
              <a:rPr lang="en-GB" dirty="0"/>
              <a:t>Developers (designers) often talk about what they want in a game</a:t>
            </a:r>
          </a:p>
          <a:p>
            <a:pPr lvl="2"/>
            <a:endParaRPr lang="en-GB" dirty="0"/>
          </a:p>
          <a:p>
            <a:pPr lvl="3"/>
            <a:r>
              <a:rPr lang="en-GB" dirty="0"/>
              <a:t>You are selling to a broader audience than just yourself</a:t>
            </a:r>
          </a:p>
          <a:p>
            <a:pPr lvl="2"/>
            <a:endParaRPr lang="en-GB" dirty="0"/>
          </a:p>
          <a:p>
            <a:pPr lvl="1"/>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2447900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What marketing is and what marketing isn’t?</a:t>
            </a:r>
          </a:p>
          <a:p>
            <a:endParaRPr lang="en-GB" dirty="0"/>
          </a:p>
          <a:p>
            <a:pPr lvl="1"/>
            <a:r>
              <a:rPr lang="en-GB" sz="2400" i="1" dirty="0"/>
              <a:t>‘This game is for everyone, from 8 to 80’</a:t>
            </a:r>
          </a:p>
          <a:p>
            <a:pPr lvl="1"/>
            <a:endParaRPr lang="en-GB" dirty="0"/>
          </a:p>
          <a:p>
            <a:pPr lvl="2"/>
            <a:r>
              <a:rPr lang="en-GB" dirty="0"/>
              <a:t>Developers talk about </a:t>
            </a:r>
            <a:r>
              <a:rPr lang="en-GB" i="1" dirty="0"/>
              <a:t>inclusivity</a:t>
            </a:r>
            <a:r>
              <a:rPr lang="en-GB" dirty="0"/>
              <a:t> in games by meaning its for everyone</a:t>
            </a:r>
          </a:p>
          <a:p>
            <a:pPr lvl="3"/>
            <a:r>
              <a:rPr lang="en-GB" dirty="0"/>
              <a:t>Is your appeal really </a:t>
            </a:r>
            <a:r>
              <a:rPr lang="en-GB" b="1" dirty="0"/>
              <a:t>that</a:t>
            </a:r>
            <a:r>
              <a:rPr lang="en-GB" dirty="0"/>
              <a:t> broad</a:t>
            </a:r>
          </a:p>
          <a:p>
            <a:pPr lvl="3"/>
            <a:endParaRPr lang="en-GB" dirty="0"/>
          </a:p>
          <a:p>
            <a:pPr lvl="3"/>
            <a:endParaRPr lang="en-GB" dirty="0"/>
          </a:p>
          <a:p>
            <a:pPr lvl="3"/>
            <a:endParaRPr lang="en-GB" dirty="0"/>
          </a:p>
          <a:p>
            <a:pPr lvl="3"/>
            <a:endParaRPr lang="en-GB" dirty="0"/>
          </a:p>
          <a:p>
            <a:pPr lvl="3"/>
            <a:endParaRPr lang="en-GB" dirty="0"/>
          </a:p>
          <a:p>
            <a:pPr lvl="3"/>
            <a:endParaRPr lang="en-GB" dirty="0"/>
          </a:p>
          <a:p>
            <a:pPr lvl="3"/>
            <a:r>
              <a:rPr lang="en-GB" dirty="0"/>
              <a:t>If it is, how do you reach all those people?</a:t>
            </a:r>
          </a:p>
          <a:p>
            <a:pPr lvl="2"/>
            <a:endParaRPr lang="en-GB" dirty="0"/>
          </a:p>
          <a:p>
            <a:pPr lvl="1"/>
            <a:endParaRPr lang="en-GB" dirty="0"/>
          </a:p>
          <a:p>
            <a:pPr lvl="3"/>
            <a:endParaRPr lang="en-GB" dirty="0"/>
          </a:p>
          <a:p>
            <a:pPr lvl="2"/>
            <a:endParaRPr lang="en-GB" dirty="0"/>
          </a:p>
          <a:p>
            <a:pPr lvl="2"/>
            <a:endParaRPr lang="en-GB" dirty="0"/>
          </a:p>
          <a:p>
            <a:pPr lvl="3"/>
            <a:endParaRPr lang="en-GB" dirty="0"/>
          </a:p>
        </p:txBody>
      </p:sp>
      <p:grpSp>
        <p:nvGrpSpPr>
          <p:cNvPr id="7" name="Group 6">
            <a:extLst>
              <a:ext uri="{FF2B5EF4-FFF2-40B4-BE49-F238E27FC236}">
                <a16:creationId xmlns:a16="http://schemas.microsoft.com/office/drawing/2014/main" id="{24FB31AF-1774-D64B-A722-F91FEB56BB71}"/>
              </a:ext>
            </a:extLst>
          </p:cNvPr>
          <p:cNvGrpSpPr/>
          <p:nvPr/>
        </p:nvGrpSpPr>
        <p:grpSpPr>
          <a:xfrm>
            <a:off x="0" y="3789040"/>
            <a:ext cx="9144000" cy="1920849"/>
            <a:chOff x="0" y="4937151"/>
            <a:chExt cx="10360266" cy="1920849"/>
          </a:xfrm>
        </p:grpSpPr>
        <p:pic>
          <p:nvPicPr>
            <p:cNvPr id="2" name="Picture 1">
              <a:extLst>
                <a:ext uri="{FF2B5EF4-FFF2-40B4-BE49-F238E27FC236}">
                  <a16:creationId xmlns:a16="http://schemas.microsoft.com/office/drawing/2014/main" id="{B9D61B4C-5981-C54B-AFE7-A010ADD50D7E}"/>
                </a:ext>
              </a:extLst>
            </p:cNvPr>
            <p:cNvPicPr>
              <a:picLocks noChangeAspect="1"/>
            </p:cNvPicPr>
            <p:nvPr/>
          </p:nvPicPr>
          <p:blipFill>
            <a:blip r:embed="rId3"/>
            <a:stretch>
              <a:fillRect/>
            </a:stretch>
          </p:blipFill>
          <p:spPr>
            <a:xfrm>
              <a:off x="0" y="4966726"/>
              <a:ext cx="2555776" cy="1891274"/>
            </a:xfrm>
            <a:prstGeom prst="rect">
              <a:avLst/>
            </a:prstGeom>
          </p:spPr>
        </p:pic>
        <p:pic>
          <p:nvPicPr>
            <p:cNvPr id="4" name="Picture 3">
              <a:extLst>
                <a:ext uri="{FF2B5EF4-FFF2-40B4-BE49-F238E27FC236}">
                  <a16:creationId xmlns:a16="http://schemas.microsoft.com/office/drawing/2014/main" id="{34E387B4-3FDF-BD49-8D2B-93E233284504}"/>
                </a:ext>
              </a:extLst>
            </p:cNvPr>
            <p:cNvPicPr>
              <a:picLocks noChangeAspect="1"/>
            </p:cNvPicPr>
            <p:nvPr/>
          </p:nvPicPr>
          <p:blipFill>
            <a:blip r:embed="rId4"/>
            <a:stretch>
              <a:fillRect/>
            </a:stretch>
          </p:blipFill>
          <p:spPr>
            <a:xfrm>
              <a:off x="2571962" y="4951304"/>
              <a:ext cx="2864134" cy="1906695"/>
            </a:xfrm>
            <a:prstGeom prst="rect">
              <a:avLst/>
            </a:prstGeom>
          </p:spPr>
        </p:pic>
        <p:pic>
          <p:nvPicPr>
            <p:cNvPr id="5" name="Picture 4">
              <a:extLst>
                <a:ext uri="{FF2B5EF4-FFF2-40B4-BE49-F238E27FC236}">
                  <a16:creationId xmlns:a16="http://schemas.microsoft.com/office/drawing/2014/main" id="{427996AD-1EF2-934A-9FF5-3A45EFB06834}"/>
                </a:ext>
              </a:extLst>
            </p:cNvPr>
            <p:cNvPicPr>
              <a:picLocks noChangeAspect="1"/>
            </p:cNvPicPr>
            <p:nvPr/>
          </p:nvPicPr>
          <p:blipFill rotWithShape="1">
            <a:blip r:embed="rId5"/>
            <a:srcRect l="12" t="4894" r="-12" b="5853"/>
            <a:stretch/>
          </p:blipFill>
          <p:spPr>
            <a:xfrm>
              <a:off x="5436096" y="4951304"/>
              <a:ext cx="2119001" cy="1906695"/>
            </a:xfrm>
            <a:prstGeom prst="rect">
              <a:avLst/>
            </a:prstGeom>
          </p:spPr>
        </p:pic>
        <p:pic>
          <p:nvPicPr>
            <p:cNvPr id="6" name="Picture 5">
              <a:extLst>
                <a:ext uri="{FF2B5EF4-FFF2-40B4-BE49-F238E27FC236}">
                  <a16:creationId xmlns:a16="http://schemas.microsoft.com/office/drawing/2014/main" id="{ADF73663-5FC7-264D-B4DA-BC97AF26D81E}"/>
                </a:ext>
              </a:extLst>
            </p:cNvPr>
            <p:cNvPicPr>
              <a:picLocks noChangeAspect="1"/>
            </p:cNvPicPr>
            <p:nvPr/>
          </p:nvPicPr>
          <p:blipFill>
            <a:blip r:embed="rId6"/>
            <a:stretch>
              <a:fillRect/>
            </a:stretch>
          </p:blipFill>
          <p:spPr>
            <a:xfrm>
              <a:off x="7484815" y="4937151"/>
              <a:ext cx="2875451" cy="1920848"/>
            </a:xfrm>
            <a:prstGeom prst="rect">
              <a:avLst/>
            </a:prstGeom>
          </p:spPr>
        </p:pic>
      </p:grpSp>
    </p:spTree>
    <p:extLst>
      <p:ext uri="{BB962C8B-B14F-4D97-AF65-F5344CB8AC3E}">
        <p14:creationId xmlns:p14="http://schemas.microsoft.com/office/powerpoint/2010/main" val="2233939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Doing Marketing</a:t>
            </a:r>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1150403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pPr marL="0" indent="0">
              <a:buNone/>
            </a:pPr>
            <a:r>
              <a:rPr lang="en-GB" sz="2000" i="1" dirty="0"/>
              <a:t>‘In this session we will discuss marketing, a concept typically seen by many in game development as 'corporate' or 'too business'. It is, however, an incredibly creative and exciting part of the games industry, and one which is critical to reaching the people who you want following your game project and join your game’s ‘community’ as you develop and grow it.’</a:t>
            </a:r>
          </a:p>
          <a:p>
            <a:pPr marL="0" indent="0">
              <a:buNone/>
            </a:pPr>
            <a:endParaRPr lang="en-GB" sz="2000" i="1" dirty="0"/>
          </a:p>
          <a:p>
            <a:pPr marL="0" indent="0">
              <a:buNone/>
            </a:pPr>
            <a:r>
              <a:rPr lang="en-GB" sz="2000" i="1" dirty="0"/>
              <a:t>	- From GAM110: Development Principles, Learning Space</a:t>
            </a:r>
            <a:endParaRPr lang="en-GB" sz="2000" dirty="0"/>
          </a:p>
          <a:p>
            <a:pPr marL="0" indent="0">
              <a:buNone/>
            </a:pPr>
            <a:endParaRPr lang="en-GB" dirty="0"/>
          </a:p>
        </p:txBody>
      </p:sp>
    </p:spTree>
    <p:extLst>
      <p:ext uri="{BB962C8B-B14F-4D97-AF65-F5344CB8AC3E}">
        <p14:creationId xmlns:p14="http://schemas.microsoft.com/office/powerpoint/2010/main" val="993126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Doing Marketing</a:t>
            </a:r>
          </a:p>
          <a:p>
            <a:pPr lvl="1"/>
            <a:r>
              <a:rPr lang="en-GB" dirty="0"/>
              <a:t>Marketing as an activity encompasses all game development activities</a:t>
            </a:r>
          </a:p>
          <a:p>
            <a:pPr lvl="2"/>
            <a:r>
              <a:rPr lang="en-GB" dirty="0"/>
              <a:t>Will normally start before development starts</a:t>
            </a:r>
          </a:p>
          <a:p>
            <a:pPr lvl="3"/>
            <a:r>
              <a:rPr lang="en-GB" dirty="0"/>
              <a:t>Get a clear idea of what you are going to make and who it is for</a:t>
            </a:r>
          </a:p>
          <a:p>
            <a:pPr lvl="2"/>
            <a:r>
              <a:rPr lang="en-GB" dirty="0"/>
              <a:t>And continue once it has finished (sales activities)</a:t>
            </a:r>
          </a:p>
          <a:p>
            <a:pPr lvl="3"/>
            <a:r>
              <a:rPr lang="en-GB" dirty="0"/>
              <a:t>Sell to your intended customers</a:t>
            </a:r>
          </a:p>
          <a:p>
            <a:pPr lvl="2"/>
            <a:endParaRPr lang="en-GB" dirty="0"/>
          </a:p>
          <a:p>
            <a:pPr lvl="2"/>
            <a:r>
              <a:rPr lang="en-GB" dirty="0"/>
              <a:t>What you learn from marketing during development will help you better meet customer needs</a:t>
            </a:r>
          </a:p>
          <a:p>
            <a:pPr lvl="3"/>
            <a:r>
              <a:rPr lang="en-GB" dirty="0"/>
              <a:t>New (competing) product announcement</a:t>
            </a:r>
          </a:p>
          <a:p>
            <a:pPr lvl="3"/>
            <a:r>
              <a:rPr lang="en-GB" dirty="0"/>
              <a:t>Competing product feedback</a:t>
            </a:r>
          </a:p>
          <a:p>
            <a:pPr lvl="3"/>
            <a:r>
              <a:rPr lang="en-GB" dirty="0"/>
              <a:t>New market opportunities</a:t>
            </a:r>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1324744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Doing Marketing</a:t>
            </a:r>
          </a:p>
          <a:p>
            <a:pPr lvl="3"/>
            <a:endParaRPr lang="en-GB" dirty="0"/>
          </a:p>
          <a:p>
            <a:pPr lvl="2"/>
            <a:endParaRPr lang="en-GB" dirty="0"/>
          </a:p>
          <a:p>
            <a:pPr lvl="2"/>
            <a:endParaRPr lang="en-GB" dirty="0"/>
          </a:p>
          <a:p>
            <a:pPr lvl="3"/>
            <a:endParaRPr lang="en-GB" dirty="0"/>
          </a:p>
        </p:txBody>
      </p:sp>
      <p:grpSp>
        <p:nvGrpSpPr>
          <p:cNvPr id="33" name="Group 32">
            <a:extLst>
              <a:ext uri="{FF2B5EF4-FFF2-40B4-BE49-F238E27FC236}">
                <a16:creationId xmlns:a16="http://schemas.microsoft.com/office/drawing/2014/main" id="{F3CA8EA6-FEBF-0048-8AE5-290F15350884}"/>
              </a:ext>
            </a:extLst>
          </p:cNvPr>
          <p:cNvGrpSpPr/>
          <p:nvPr/>
        </p:nvGrpSpPr>
        <p:grpSpPr>
          <a:xfrm>
            <a:off x="251520" y="1772816"/>
            <a:ext cx="5904656" cy="3672408"/>
            <a:chOff x="1547664" y="2348880"/>
            <a:chExt cx="5904656" cy="3672408"/>
          </a:xfrm>
        </p:grpSpPr>
        <p:grpSp>
          <p:nvGrpSpPr>
            <p:cNvPr id="31" name="Group 30">
              <a:extLst>
                <a:ext uri="{FF2B5EF4-FFF2-40B4-BE49-F238E27FC236}">
                  <a16:creationId xmlns:a16="http://schemas.microsoft.com/office/drawing/2014/main" id="{AB6CB21B-E614-5740-BF81-6EC56E70A048}"/>
                </a:ext>
              </a:extLst>
            </p:cNvPr>
            <p:cNvGrpSpPr/>
            <p:nvPr/>
          </p:nvGrpSpPr>
          <p:grpSpPr>
            <a:xfrm>
              <a:off x="1850207" y="2708920"/>
              <a:ext cx="5443586" cy="3128157"/>
              <a:chOff x="1368596" y="1412776"/>
              <a:chExt cx="7254130" cy="4498156"/>
            </a:xfrm>
          </p:grpSpPr>
          <p:sp>
            <p:nvSpPr>
              <p:cNvPr id="2" name="TextBox 1">
                <a:extLst>
                  <a:ext uri="{FF2B5EF4-FFF2-40B4-BE49-F238E27FC236}">
                    <a16:creationId xmlns:a16="http://schemas.microsoft.com/office/drawing/2014/main" id="{989A60C3-705B-404B-9047-5A4BB0A512CC}"/>
                  </a:ext>
                </a:extLst>
              </p:cNvPr>
              <p:cNvSpPr txBox="1"/>
              <p:nvPr/>
            </p:nvSpPr>
            <p:spPr>
              <a:xfrm>
                <a:off x="1368596" y="3212976"/>
                <a:ext cx="1872208" cy="929396"/>
              </a:xfrm>
              <a:prstGeom prst="rect">
                <a:avLst/>
              </a:prstGeom>
              <a:noFill/>
              <a:ln>
                <a:solidFill>
                  <a:schemeClr val="bg1"/>
                </a:solidFill>
              </a:ln>
            </p:spPr>
            <p:txBody>
              <a:bodyPr wrap="square" rtlCol="0">
                <a:spAutoFit/>
              </a:bodyPr>
              <a:lstStyle/>
              <a:p>
                <a:pPr algn="ctr"/>
                <a:r>
                  <a:rPr lang="en-GB" sz="1200" b="1" dirty="0">
                    <a:solidFill>
                      <a:schemeClr val="bg1"/>
                    </a:solidFill>
                  </a:rPr>
                  <a:t>WHO?</a:t>
                </a:r>
              </a:p>
              <a:p>
                <a:pPr algn="ctr"/>
                <a:r>
                  <a:rPr lang="en-GB" sz="1200" dirty="0">
                    <a:solidFill>
                      <a:schemeClr val="bg1"/>
                    </a:solidFill>
                  </a:rPr>
                  <a:t>Are you making products for?</a:t>
                </a:r>
              </a:p>
            </p:txBody>
          </p:sp>
          <p:sp>
            <p:nvSpPr>
              <p:cNvPr id="4" name="TextBox 3">
                <a:extLst>
                  <a:ext uri="{FF2B5EF4-FFF2-40B4-BE49-F238E27FC236}">
                    <a16:creationId xmlns:a16="http://schemas.microsoft.com/office/drawing/2014/main" id="{398EBAE8-A712-734E-930E-DAEFD44A887A}"/>
                  </a:ext>
                </a:extLst>
              </p:cNvPr>
              <p:cNvSpPr txBox="1"/>
              <p:nvPr/>
            </p:nvSpPr>
            <p:spPr>
              <a:xfrm>
                <a:off x="2267743" y="1475809"/>
                <a:ext cx="1872208" cy="929396"/>
              </a:xfrm>
              <a:prstGeom prst="rect">
                <a:avLst/>
              </a:prstGeom>
              <a:noFill/>
              <a:ln>
                <a:solidFill>
                  <a:schemeClr val="bg1"/>
                </a:solidFill>
              </a:ln>
            </p:spPr>
            <p:txBody>
              <a:bodyPr wrap="square" rtlCol="0">
                <a:spAutoFit/>
              </a:bodyPr>
              <a:lstStyle/>
              <a:p>
                <a:pPr algn="ctr"/>
                <a:r>
                  <a:rPr lang="en-GB" sz="1200" b="1" dirty="0">
                    <a:solidFill>
                      <a:schemeClr val="bg1"/>
                    </a:solidFill>
                  </a:rPr>
                  <a:t>WHY?</a:t>
                </a:r>
              </a:p>
              <a:p>
                <a:pPr algn="ctr"/>
                <a:r>
                  <a:rPr lang="en-GB" sz="1200" dirty="0">
                    <a:solidFill>
                      <a:schemeClr val="bg1"/>
                    </a:solidFill>
                  </a:rPr>
                  <a:t>Will people play your game?</a:t>
                </a:r>
              </a:p>
            </p:txBody>
          </p:sp>
          <p:sp>
            <p:nvSpPr>
              <p:cNvPr id="5" name="TextBox 4">
                <a:extLst>
                  <a:ext uri="{FF2B5EF4-FFF2-40B4-BE49-F238E27FC236}">
                    <a16:creationId xmlns:a16="http://schemas.microsoft.com/office/drawing/2014/main" id="{4B9A8461-2786-EE43-B8C0-BD2808C4EAAF}"/>
                  </a:ext>
                </a:extLst>
              </p:cNvPr>
              <p:cNvSpPr txBox="1"/>
              <p:nvPr/>
            </p:nvSpPr>
            <p:spPr>
              <a:xfrm>
                <a:off x="5796136" y="1412776"/>
                <a:ext cx="1872208" cy="929396"/>
              </a:xfrm>
              <a:prstGeom prst="rect">
                <a:avLst/>
              </a:prstGeom>
              <a:noFill/>
              <a:ln>
                <a:solidFill>
                  <a:schemeClr val="bg1"/>
                </a:solidFill>
              </a:ln>
            </p:spPr>
            <p:txBody>
              <a:bodyPr wrap="square" rtlCol="0">
                <a:spAutoFit/>
              </a:bodyPr>
              <a:lstStyle/>
              <a:p>
                <a:pPr algn="ctr"/>
                <a:r>
                  <a:rPr lang="en-GB" sz="1200" b="1" dirty="0">
                    <a:solidFill>
                      <a:schemeClr val="bg1"/>
                    </a:solidFill>
                  </a:rPr>
                  <a:t>HOW?</a:t>
                </a:r>
              </a:p>
              <a:p>
                <a:pPr algn="ctr"/>
                <a:r>
                  <a:rPr lang="en-GB" sz="1200" dirty="0">
                    <a:solidFill>
                      <a:schemeClr val="bg1"/>
                    </a:solidFill>
                  </a:rPr>
                  <a:t>Will you reach your customers?</a:t>
                </a:r>
              </a:p>
            </p:txBody>
          </p:sp>
          <p:sp>
            <p:nvSpPr>
              <p:cNvPr id="6" name="TextBox 5">
                <a:extLst>
                  <a:ext uri="{FF2B5EF4-FFF2-40B4-BE49-F238E27FC236}">
                    <a16:creationId xmlns:a16="http://schemas.microsoft.com/office/drawing/2014/main" id="{AA718537-338A-8045-BDC0-E6EBD7359290}"/>
                  </a:ext>
                </a:extLst>
              </p:cNvPr>
              <p:cNvSpPr txBox="1"/>
              <p:nvPr/>
            </p:nvSpPr>
            <p:spPr>
              <a:xfrm>
                <a:off x="2195736" y="4981536"/>
                <a:ext cx="1872208" cy="929396"/>
              </a:xfrm>
              <a:prstGeom prst="rect">
                <a:avLst/>
              </a:prstGeom>
              <a:noFill/>
              <a:ln>
                <a:solidFill>
                  <a:schemeClr val="bg1"/>
                </a:solidFill>
              </a:ln>
            </p:spPr>
            <p:txBody>
              <a:bodyPr wrap="square" rtlCol="0">
                <a:spAutoFit/>
              </a:bodyPr>
              <a:lstStyle/>
              <a:p>
                <a:pPr algn="ctr"/>
                <a:r>
                  <a:rPr lang="en-GB" sz="1200" b="1" dirty="0">
                    <a:solidFill>
                      <a:schemeClr val="bg1"/>
                    </a:solidFill>
                  </a:rPr>
                  <a:t>WHERE?</a:t>
                </a:r>
              </a:p>
              <a:p>
                <a:pPr algn="ctr"/>
                <a:r>
                  <a:rPr lang="en-GB" sz="1200" dirty="0">
                    <a:solidFill>
                      <a:schemeClr val="bg1"/>
                    </a:solidFill>
                  </a:rPr>
                  <a:t>Will you sell your games?</a:t>
                </a:r>
              </a:p>
            </p:txBody>
          </p:sp>
          <p:sp>
            <p:nvSpPr>
              <p:cNvPr id="7" name="TextBox 6">
                <a:extLst>
                  <a:ext uri="{FF2B5EF4-FFF2-40B4-BE49-F238E27FC236}">
                    <a16:creationId xmlns:a16="http://schemas.microsoft.com/office/drawing/2014/main" id="{0E65E17E-6F46-D944-B62E-F21A929F651E}"/>
                  </a:ext>
                </a:extLst>
              </p:cNvPr>
              <p:cNvSpPr txBox="1"/>
              <p:nvPr/>
            </p:nvSpPr>
            <p:spPr>
              <a:xfrm>
                <a:off x="6750518" y="3225750"/>
                <a:ext cx="1872208" cy="929396"/>
              </a:xfrm>
              <a:prstGeom prst="rect">
                <a:avLst/>
              </a:prstGeom>
              <a:noFill/>
              <a:ln>
                <a:solidFill>
                  <a:schemeClr val="bg1"/>
                </a:solidFill>
              </a:ln>
            </p:spPr>
            <p:txBody>
              <a:bodyPr wrap="square" rtlCol="0">
                <a:spAutoFit/>
              </a:bodyPr>
              <a:lstStyle/>
              <a:p>
                <a:pPr algn="ctr"/>
                <a:r>
                  <a:rPr lang="en-GB" sz="1200" b="1" dirty="0">
                    <a:solidFill>
                      <a:schemeClr val="bg1"/>
                    </a:solidFill>
                  </a:rPr>
                  <a:t>WHEN?</a:t>
                </a:r>
              </a:p>
              <a:p>
                <a:pPr algn="ctr"/>
                <a:r>
                  <a:rPr lang="en-GB" sz="1200" dirty="0">
                    <a:solidFill>
                      <a:schemeClr val="bg1"/>
                    </a:solidFill>
                  </a:rPr>
                  <a:t>Will your game be ready?</a:t>
                </a:r>
              </a:p>
            </p:txBody>
          </p:sp>
          <p:sp>
            <p:nvSpPr>
              <p:cNvPr id="8" name="TextBox 7">
                <a:extLst>
                  <a:ext uri="{FF2B5EF4-FFF2-40B4-BE49-F238E27FC236}">
                    <a16:creationId xmlns:a16="http://schemas.microsoft.com/office/drawing/2014/main" id="{3C3E36A3-D1EE-E544-8803-B65A89DCB56C}"/>
                  </a:ext>
                </a:extLst>
              </p:cNvPr>
              <p:cNvSpPr txBox="1"/>
              <p:nvPr/>
            </p:nvSpPr>
            <p:spPr>
              <a:xfrm>
                <a:off x="5868144" y="4972287"/>
                <a:ext cx="1872208" cy="929396"/>
              </a:xfrm>
              <a:prstGeom prst="rect">
                <a:avLst/>
              </a:prstGeom>
              <a:noFill/>
              <a:ln>
                <a:solidFill>
                  <a:schemeClr val="bg1"/>
                </a:solidFill>
              </a:ln>
            </p:spPr>
            <p:txBody>
              <a:bodyPr wrap="square" rtlCol="0">
                <a:spAutoFit/>
              </a:bodyPr>
              <a:lstStyle/>
              <a:p>
                <a:pPr algn="ctr"/>
                <a:r>
                  <a:rPr lang="en-GB" sz="1200" b="1" dirty="0">
                    <a:solidFill>
                      <a:schemeClr val="bg1"/>
                    </a:solidFill>
                  </a:rPr>
                  <a:t>WHAT?</a:t>
                </a:r>
              </a:p>
              <a:p>
                <a:pPr algn="ctr"/>
                <a:r>
                  <a:rPr lang="en-GB" sz="1200" dirty="0">
                    <a:solidFill>
                      <a:schemeClr val="bg1"/>
                    </a:solidFill>
                  </a:rPr>
                  <a:t>Are you selling?</a:t>
                </a:r>
              </a:p>
              <a:p>
                <a:pPr algn="ctr"/>
                <a:endParaRPr lang="en-GB" sz="1200" dirty="0">
                  <a:solidFill>
                    <a:schemeClr val="bg1"/>
                  </a:solidFill>
                </a:endParaRPr>
              </a:p>
            </p:txBody>
          </p:sp>
          <p:sp>
            <p:nvSpPr>
              <p:cNvPr id="11" name="TextBox 10">
                <a:extLst>
                  <a:ext uri="{FF2B5EF4-FFF2-40B4-BE49-F238E27FC236}">
                    <a16:creationId xmlns:a16="http://schemas.microsoft.com/office/drawing/2014/main" id="{B5A53A84-BECA-5840-9285-EBAA47AB40F4}"/>
                  </a:ext>
                </a:extLst>
              </p:cNvPr>
              <p:cNvSpPr txBox="1"/>
              <p:nvPr/>
            </p:nvSpPr>
            <p:spPr>
              <a:xfrm>
                <a:off x="3960284" y="3200201"/>
                <a:ext cx="1872208" cy="929396"/>
              </a:xfrm>
              <a:prstGeom prst="rect">
                <a:avLst/>
              </a:prstGeom>
              <a:noFill/>
              <a:ln>
                <a:solidFill>
                  <a:schemeClr val="bg1"/>
                </a:solidFill>
              </a:ln>
            </p:spPr>
            <p:txBody>
              <a:bodyPr wrap="square" rtlCol="0">
                <a:spAutoFit/>
              </a:bodyPr>
              <a:lstStyle/>
              <a:p>
                <a:pPr algn="ctr"/>
                <a:r>
                  <a:rPr lang="en-GB" sz="1200" b="1" dirty="0">
                    <a:solidFill>
                      <a:schemeClr val="bg1"/>
                    </a:solidFill>
                  </a:rPr>
                  <a:t>DEVELOPMENT</a:t>
                </a:r>
              </a:p>
              <a:p>
                <a:pPr algn="ctr"/>
                <a:r>
                  <a:rPr lang="en-GB" sz="1200" dirty="0">
                    <a:solidFill>
                      <a:schemeClr val="bg1"/>
                    </a:solidFill>
                  </a:rPr>
                  <a:t>Making the game</a:t>
                </a:r>
              </a:p>
              <a:p>
                <a:pPr algn="ctr"/>
                <a:endParaRPr lang="en-GB" sz="1200" dirty="0">
                  <a:solidFill>
                    <a:schemeClr val="bg1"/>
                  </a:solidFill>
                </a:endParaRPr>
              </a:p>
            </p:txBody>
          </p:sp>
          <p:cxnSp>
            <p:nvCxnSpPr>
              <p:cNvPr id="13" name="Straight Arrow Connector 12">
                <a:extLst>
                  <a:ext uri="{FF2B5EF4-FFF2-40B4-BE49-F238E27FC236}">
                    <a16:creationId xmlns:a16="http://schemas.microsoft.com/office/drawing/2014/main" id="{346AE22F-3521-194A-AF60-4BED1CFC0A14}"/>
                  </a:ext>
                </a:extLst>
              </p:cNvPr>
              <p:cNvCxnSpPr>
                <a:cxnSpLocks/>
                <a:stCxn id="4" idx="2"/>
                <a:endCxn id="11" idx="0"/>
              </p:cNvCxnSpPr>
              <p:nvPr/>
            </p:nvCxnSpPr>
            <p:spPr>
              <a:xfrm>
                <a:off x="3203848" y="2405205"/>
                <a:ext cx="1692541" cy="79499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095A4B9-4D84-654E-86E0-224514CE5F63}"/>
                  </a:ext>
                </a:extLst>
              </p:cNvPr>
              <p:cNvCxnSpPr>
                <a:cxnSpLocks/>
                <a:stCxn id="5" idx="2"/>
                <a:endCxn id="11" idx="0"/>
              </p:cNvCxnSpPr>
              <p:nvPr/>
            </p:nvCxnSpPr>
            <p:spPr>
              <a:xfrm flipH="1">
                <a:off x="4896389" y="2342172"/>
                <a:ext cx="1835852" cy="85802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0D4ED4-DB95-4E49-9067-3C55255FE0A7}"/>
                  </a:ext>
                </a:extLst>
              </p:cNvPr>
              <p:cNvCxnSpPr>
                <a:cxnSpLocks/>
                <a:stCxn id="2" idx="3"/>
                <a:endCxn id="11" idx="1"/>
              </p:cNvCxnSpPr>
              <p:nvPr/>
            </p:nvCxnSpPr>
            <p:spPr>
              <a:xfrm flipV="1">
                <a:off x="3240804" y="3664900"/>
                <a:ext cx="719481" cy="1277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AF870F-DAF5-9249-ABDD-ABC1EFD66939}"/>
                  </a:ext>
                </a:extLst>
              </p:cNvPr>
              <p:cNvCxnSpPr>
                <a:cxnSpLocks/>
                <a:stCxn id="7" idx="1"/>
                <a:endCxn id="11" idx="3"/>
              </p:cNvCxnSpPr>
              <p:nvPr/>
            </p:nvCxnSpPr>
            <p:spPr>
              <a:xfrm flipH="1" flipV="1">
                <a:off x="5832492" y="3664900"/>
                <a:ext cx="918026" cy="2554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4A415D-A094-8E4E-B6D1-D371E33B525E}"/>
                  </a:ext>
                </a:extLst>
              </p:cNvPr>
              <p:cNvCxnSpPr>
                <a:cxnSpLocks/>
                <a:stCxn id="8" idx="0"/>
                <a:endCxn id="11" idx="2"/>
              </p:cNvCxnSpPr>
              <p:nvPr/>
            </p:nvCxnSpPr>
            <p:spPr>
              <a:xfrm flipH="1" flipV="1">
                <a:off x="4896389" y="4129598"/>
                <a:ext cx="1907860" cy="8426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BFAF84-2878-2F4B-89D0-A7F41DDB980F}"/>
                  </a:ext>
                </a:extLst>
              </p:cNvPr>
              <p:cNvCxnSpPr>
                <a:cxnSpLocks/>
                <a:stCxn id="6" idx="0"/>
                <a:endCxn id="11" idx="2"/>
              </p:cNvCxnSpPr>
              <p:nvPr/>
            </p:nvCxnSpPr>
            <p:spPr>
              <a:xfrm flipV="1">
                <a:off x="3131841" y="4129598"/>
                <a:ext cx="1764548" cy="85193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E3304F-7D1E-9449-AE07-61B87B69A098}"/>
                </a:ext>
              </a:extLst>
            </p:cNvPr>
            <p:cNvSpPr/>
            <p:nvPr/>
          </p:nvSpPr>
          <p:spPr>
            <a:xfrm>
              <a:off x="1547664" y="2348880"/>
              <a:ext cx="5904656" cy="367240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E8748B2E-DDC4-E448-BA10-119A91292E8E}"/>
              </a:ext>
            </a:extLst>
          </p:cNvPr>
          <p:cNvGrpSpPr/>
          <p:nvPr/>
        </p:nvGrpSpPr>
        <p:grpSpPr>
          <a:xfrm>
            <a:off x="6156176" y="1772816"/>
            <a:ext cx="2376264" cy="3672408"/>
            <a:chOff x="6156176" y="1844824"/>
            <a:chExt cx="2376264" cy="3672408"/>
          </a:xfrm>
        </p:grpSpPr>
        <p:sp>
          <p:nvSpPr>
            <p:cNvPr id="34" name="TextBox 33">
              <a:extLst>
                <a:ext uri="{FF2B5EF4-FFF2-40B4-BE49-F238E27FC236}">
                  <a16:creationId xmlns:a16="http://schemas.microsoft.com/office/drawing/2014/main" id="{6D97650B-391F-C240-81BA-7FFF096EAD5F}"/>
                </a:ext>
              </a:extLst>
            </p:cNvPr>
            <p:cNvSpPr txBox="1"/>
            <p:nvPr/>
          </p:nvSpPr>
          <p:spPr>
            <a:xfrm>
              <a:off x="6620703" y="2204864"/>
              <a:ext cx="1404927" cy="461665"/>
            </a:xfrm>
            <a:prstGeom prst="rect">
              <a:avLst/>
            </a:prstGeom>
            <a:noFill/>
            <a:ln>
              <a:solidFill>
                <a:schemeClr val="bg1"/>
              </a:solidFill>
            </a:ln>
          </p:spPr>
          <p:txBody>
            <a:bodyPr wrap="square" rtlCol="0">
              <a:spAutoFit/>
            </a:bodyPr>
            <a:lstStyle/>
            <a:p>
              <a:pPr algn="ctr"/>
              <a:r>
                <a:rPr lang="en-GB" sz="1200" b="1" dirty="0">
                  <a:solidFill>
                    <a:schemeClr val="bg1"/>
                  </a:solidFill>
                </a:rPr>
                <a:t>POTENTIAL</a:t>
              </a:r>
            </a:p>
            <a:p>
              <a:pPr algn="ctr"/>
              <a:r>
                <a:rPr lang="en-GB" sz="1200" b="1" dirty="0">
                  <a:solidFill>
                    <a:schemeClr val="bg1"/>
                  </a:solidFill>
                </a:rPr>
                <a:t>CUSTOMERS</a:t>
              </a:r>
            </a:p>
          </p:txBody>
        </p:sp>
        <p:sp>
          <p:nvSpPr>
            <p:cNvPr id="35" name="TextBox 34">
              <a:extLst>
                <a:ext uri="{FF2B5EF4-FFF2-40B4-BE49-F238E27FC236}">
                  <a16:creationId xmlns:a16="http://schemas.microsoft.com/office/drawing/2014/main" id="{BDB9BCA7-053E-DA44-8E5A-B84B7DA2B42C}"/>
                </a:ext>
              </a:extLst>
            </p:cNvPr>
            <p:cNvSpPr txBox="1"/>
            <p:nvPr/>
          </p:nvSpPr>
          <p:spPr>
            <a:xfrm>
              <a:off x="6623457" y="3101033"/>
              <a:ext cx="1404927" cy="461665"/>
            </a:xfrm>
            <a:prstGeom prst="rect">
              <a:avLst/>
            </a:prstGeom>
            <a:noFill/>
            <a:ln>
              <a:solidFill>
                <a:schemeClr val="bg1"/>
              </a:solidFill>
            </a:ln>
          </p:spPr>
          <p:txBody>
            <a:bodyPr wrap="square" rtlCol="0">
              <a:spAutoFit/>
            </a:bodyPr>
            <a:lstStyle/>
            <a:p>
              <a:pPr algn="ctr"/>
              <a:r>
                <a:rPr lang="en-GB" sz="1200" b="1" dirty="0">
                  <a:solidFill>
                    <a:schemeClr val="bg1"/>
                  </a:solidFill>
                </a:rPr>
                <a:t>OTHER</a:t>
              </a:r>
            </a:p>
            <a:p>
              <a:pPr algn="ctr"/>
              <a:r>
                <a:rPr lang="en-GB" sz="1200" b="1" dirty="0">
                  <a:solidFill>
                    <a:schemeClr val="bg1"/>
                  </a:solidFill>
                </a:rPr>
                <a:t>PRODUCTS</a:t>
              </a:r>
            </a:p>
          </p:txBody>
        </p:sp>
        <p:sp>
          <p:nvSpPr>
            <p:cNvPr id="36" name="TextBox 35">
              <a:extLst>
                <a:ext uri="{FF2B5EF4-FFF2-40B4-BE49-F238E27FC236}">
                  <a16:creationId xmlns:a16="http://schemas.microsoft.com/office/drawing/2014/main" id="{4E5EF41E-8978-B345-AA95-449B8A9D98AC}"/>
                </a:ext>
              </a:extLst>
            </p:cNvPr>
            <p:cNvSpPr txBox="1"/>
            <p:nvPr/>
          </p:nvSpPr>
          <p:spPr>
            <a:xfrm>
              <a:off x="6623457" y="3965129"/>
              <a:ext cx="1404927" cy="461665"/>
            </a:xfrm>
            <a:prstGeom prst="rect">
              <a:avLst/>
            </a:prstGeom>
            <a:noFill/>
            <a:ln>
              <a:solidFill>
                <a:schemeClr val="bg1"/>
              </a:solidFill>
            </a:ln>
          </p:spPr>
          <p:txBody>
            <a:bodyPr wrap="square" rtlCol="0">
              <a:spAutoFit/>
            </a:bodyPr>
            <a:lstStyle/>
            <a:p>
              <a:pPr algn="ctr"/>
              <a:r>
                <a:rPr lang="en-GB" sz="1200" b="1" dirty="0">
                  <a:solidFill>
                    <a:schemeClr val="bg1"/>
                  </a:solidFill>
                </a:rPr>
                <a:t>POTENTIAL</a:t>
              </a:r>
            </a:p>
            <a:p>
              <a:pPr algn="ctr"/>
              <a:r>
                <a:rPr lang="en-GB" sz="1200" b="1" dirty="0">
                  <a:solidFill>
                    <a:schemeClr val="bg1"/>
                  </a:solidFill>
                </a:rPr>
                <a:t>COLLABORATORS</a:t>
              </a:r>
            </a:p>
          </p:txBody>
        </p:sp>
        <p:cxnSp>
          <p:nvCxnSpPr>
            <p:cNvPr id="37" name="Straight Arrow Connector 36">
              <a:extLst>
                <a:ext uri="{FF2B5EF4-FFF2-40B4-BE49-F238E27FC236}">
                  <a16:creationId xmlns:a16="http://schemas.microsoft.com/office/drawing/2014/main" id="{7BC87532-0453-CA46-8935-1BA999FDF815}"/>
                </a:ext>
              </a:extLst>
            </p:cNvPr>
            <p:cNvCxnSpPr>
              <a:cxnSpLocks/>
            </p:cNvCxnSpPr>
            <p:nvPr/>
          </p:nvCxnSpPr>
          <p:spPr>
            <a:xfrm flipH="1">
              <a:off x="6156176" y="2482578"/>
              <a:ext cx="496233" cy="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B8060C-9A79-E44B-8107-46E64B7A93F5}"/>
                </a:ext>
              </a:extLst>
            </p:cNvPr>
            <p:cNvCxnSpPr>
              <a:cxnSpLocks/>
            </p:cNvCxnSpPr>
            <p:nvPr/>
          </p:nvCxnSpPr>
          <p:spPr>
            <a:xfrm flipH="1">
              <a:off x="6163999" y="3346674"/>
              <a:ext cx="496233" cy="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91D387B-36C2-2040-9EE8-B5E33DF2C66E}"/>
                </a:ext>
              </a:extLst>
            </p:cNvPr>
            <p:cNvCxnSpPr>
              <a:cxnSpLocks/>
            </p:cNvCxnSpPr>
            <p:nvPr/>
          </p:nvCxnSpPr>
          <p:spPr>
            <a:xfrm flipH="1">
              <a:off x="6156176" y="4210770"/>
              <a:ext cx="496233" cy="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21394B5-CEBE-D544-B6FA-68A57BBE6322}"/>
                </a:ext>
              </a:extLst>
            </p:cNvPr>
            <p:cNvSpPr/>
            <p:nvPr/>
          </p:nvSpPr>
          <p:spPr>
            <a:xfrm>
              <a:off x="6386711" y="1844824"/>
              <a:ext cx="2145729" cy="367240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284A8435-3C01-1546-8825-3A279A997F99}"/>
                </a:ext>
              </a:extLst>
            </p:cNvPr>
            <p:cNvSpPr txBox="1"/>
            <p:nvPr/>
          </p:nvSpPr>
          <p:spPr>
            <a:xfrm>
              <a:off x="6623457" y="4839543"/>
              <a:ext cx="1404927" cy="461665"/>
            </a:xfrm>
            <a:prstGeom prst="rect">
              <a:avLst/>
            </a:prstGeom>
            <a:noFill/>
            <a:ln>
              <a:solidFill>
                <a:schemeClr val="bg1"/>
              </a:solidFill>
            </a:ln>
          </p:spPr>
          <p:txBody>
            <a:bodyPr wrap="square" rtlCol="0">
              <a:spAutoFit/>
            </a:bodyPr>
            <a:lstStyle/>
            <a:p>
              <a:pPr algn="ctr"/>
              <a:r>
                <a:rPr lang="en-GB" sz="1200" b="1" dirty="0">
                  <a:solidFill>
                    <a:schemeClr val="bg1"/>
                  </a:solidFill>
                </a:rPr>
                <a:t>POTENTIAL</a:t>
              </a:r>
            </a:p>
            <a:p>
              <a:pPr algn="ctr"/>
              <a:r>
                <a:rPr lang="en-GB" sz="1200" b="1" dirty="0">
                  <a:solidFill>
                    <a:schemeClr val="bg1"/>
                  </a:solidFill>
                </a:rPr>
                <a:t>COMPETITORS</a:t>
              </a:r>
            </a:p>
          </p:txBody>
        </p:sp>
        <p:cxnSp>
          <p:nvCxnSpPr>
            <p:cNvPr id="45" name="Straight Arrow Connector 44">
              <a:extLst>
                <a:ext uri="{FF2B5EF4-FFF2-40B4-BE49-F238E27FC236}">
                  <a16:creationId xmlns:a16="http://schemas.microsoft.com/office/drawing/2014/main" id="{3C99862C-54E1-1F46-898D-0DBC65ADAF9A}"/>
                </a:ext>
              </a:extLst>
            </p:cNvPr>
            <p:cNvCxnSpPr>
              <a:cxnSpLocks/>
            </p:cNvCxnSpPr>
            <p:nvPr/>
          </p:nvCxnSpPr>
          <p:spPr>
            <a:xfrm flipH="1">
              <a:off x="6156176" y="5055567"/>
              <a:ext cx="496233" cy="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D7C09FEF-C029-A84B-A44E-F4FEF5868800}"/>
              </a:ext>
            </a:extLst>
          </p:cNvPr>
          <p:cNvSpPr/>
          <p:nvPr/>
        </p:nvSpPr>
        <p:spPr>
          <a:xfrm>
            <a:off x="6372200" y="1763524"/>
            <a:ext cx="1008609" cy="369332"/>
          </a:xfrm>
          <a:prstGeom prst="rect">
            <a:avLst/>
          </a:prstGeom>
        </p:spPr>
        <p:txBody>
          <a:bodyPr wrap="none">
            <a:spAutoFit/>
          </a:bodyPr>
          <a:lstStyle/>
          <a:p>
            <a:r>
              <a:rPr lang="en-GB" dirty="0">
                <a:solidFill>
                  <a:schemeClr val="bg1"/>
                </a:solidFill>
              </a:rPr>
              <a:t>MARKET</a:t>
            </a:r>
            <a:endParaRPr lang="en-GB" dirty="0"/>
          </a:p>
        </p:txBody>
      </p:sp>
      <p:sp>
        <p:nvSpPr>
          <p:cNvPr id="48" name="Rectangle 47">
            <a:extLst>
              <a:ext uri="{FF2B5EF4-FFF2-40B4-BE49-F238E27FC236}">
                <a16:creationId xmlns:a16="http://schemas.microsoft.com/office/drawing/2014/main" id="{8AFE3FBC-DF73-2F4B-BBED-757538DCC584}"/>
              </a:ext>
            </a:extLst>
          </p:cNvPr>
          <p:cNvSpPr/>
          <p:nvPr/>
        </p:nvSpPr>
        <p:spPr>
          <a:xfrm>
            <a:off x="251520" y="1772816"/>
            <a:ext cx="1284069" cy="369332"/>
          </a:xfrm>
          <a:prstGeom prst="rect">
            <a:avLst/>
          </a:prstGeom>
        </p:spPr>
        <p:txBody>
          <a:bodyPr wrap="none">
            <a:spAutoFit/>
          </a:bodyPr>
          <a:lstStyle/>
          <a:p>
            <a:r>
              <a:rPr lang="en-GB" dirty="0">
                <a:solidFill>
                  <a:schemeClr val="bg1"/>
                </a:solidFill>
              </a:rPr>
              <a:t>DEVELOPER</a:t>
            </a:r>
            <a:endParaRPr lang="en-GB" dirty="0"/>
          </a:p>
        </p:txBody>
      </p:sp>
    </p:spTree>
    <p:extLst>
      <p:ext uri="{BB962C8B-B14F-4D97-AF65-F5344CB8AC3E}">
        <p14:creationId xmlns:p14="http://schemas.microsoft.com/office/powerpoint/2010/main" val="3141314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fontScale="85000" lnSpcReduction="10000"/>
          </a:bodyPr>
          <a:lstStyle/>
          <a:p>
            <a:r>
              <a:rPr lang="en-GB" dirty="0"/>
              <a:t>Doing Marketing</a:t>
            </a:r>
          </a:p>
          <a:p>
            <a:pPr lvl="1"/>
            <a:r>
              <a:rPr lang="en-GB" dirty="0"/>
              <a:t>Market Analysis</a:t>
            </a:r>
          </a:p>
          <a:p>
            <a:pPr lvl="2"/>
            <a:r>
              <a:rPr lang="en-GB" dirty="0"/>
              <a:t>Evaluate competing / reference products to find key features through reviews and play testing</a:t>
            </a:r>
          </a:p>
          <a:p>
            <a:pPr lvl="2"/>
            <a:r>
              <a:rPr lang="en-GB" dirty="0"/>
              <a:t>Determine who your key customers (markets) are</a:t>
            </a:r>
          </a:p>
          <a:p>
            <a:pPr lvl="2"/>
            <a:r>
              <a:rPr lang="en-GB" dirty="0"/>
              <a:t>Evaluate competing / reference product revenues / user base</a:t>
            </a:r>
          </a:p>
          <a:p>
            <a:pPr lvl="1"/>
            <a:r>
              <a:rPr lang="en-GB" dirty="0"/>
              <a:t>Market Research </a:t>
            </a:r>
          </a:p>
          <a:p>
            <a:pPr lvl="2"/>
            <a:r>
              <a:rPr lang="en-GB" dirty="0"/>
              <a:t>See what potential customers want and need in games</a:t>
            </a:r>
          </a:p>
          <a:p>
            <a:pPr lvl="2"/>
            <a:r>
              <a:rPr lang="en-GB" dirty="0"/>
              <a:t>See what reviewers want to see in games</a:t>
            </a:r>
          </a:p>
          <a:p>
            <a:pPr lvl="2"/>
            <a:r>
              <a:rPr lang="en-GB" dirty="0"/>
              <a:t>See what rival games are in development</a:t>
            </a:r>
          </a:p>
          <a:p>
            <a:pPr lvl="1"/>
            <a:r>
              <a:rPr lang="en-GB" dirty="0"/>
              <a:t>User Testing</a:t>
            </a:r>
          </a:p>
          <a:p>
            <a:pPr lvl="2"/>
            <a:r>
              <a:rPr lang="en-GB" dirty="0"/>
              <a:t>See what potential customers think of your game in development</a:t>
            </a:r>
          </a:p>
          <a:p>
            <a:pPr lvl="2"/>
            <a:r>
              <a:rPr lang="en-GB" dirty="0"/>
              <a:t>Undertake A/B testing to evaluate features / approaches</a:t>
            </a:r>
          </a:p>
          <a:p>
            <a:pPr lvl="1"/>
            <a:r>
              <a:rPr lang="en-GB" dirty="0"/>
              <a:t>Community management</a:t>
            </a:r>
          </a:p>
          <a:p>
            <a:pPr lvl="2"/>
            <a:r>
              <a:rPr lang="en-GB" dirty="0"/>
              <a:t>Build a group of interested and excited early adopters</a:t>
            </a:r>
          </a:p>
          <a:p>
            <a:pPr lvl="2"/>
            <a:r>
              <a:rPr lang="en-GB" dirty="0"/>
              <a:t>Use them for market research &amp; user testing</a:t>
            </a:r>
          </a:p>
          <a:p>
            <a:pPr lvl="2"/>
            <a:endParaRPr lang="en-GB" dirty="0"/>
          </a:p>
          <a:p>
            <a:pPr lvl="2"/>
            <a:endParaRPr lang="en-GB" dirty="0"/>
          </a:p>
          <a:p>
            <a:pPr lvl="3"/>
            <a:endParaRPr lang="en-GB" dirty="0"/>
          </a:p>
        </p:txBody>
      </p:sp>
    </p:spTree>
    <p:extLst>
      <p:ext uri="{BB962C8B-B14F-4D97-AF65-F5344CB8AC3E}">
        <p14:creationId xmlns:p14="http://schemas.microsoft.com/office/powerpoint/2010/main" val="3523544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Conclusions</a:t>
            </a:r>
          </a:p>
          <a:p>
            <a:pPr lvl="1"/>
            <a:r>
              <a:rPr lang="en-GB" dirty="0"/>
              <a:t>Some games are very successful, generally because they capture the zeitgeist</a:t>
            </a:r>
          </a:p>
          <a:p>
            <a:pPr lvl="2"/>
            <a:r>
              <a:rPr lang="en-GB" dirty="0"/>
              <a:t>This is very hard to plan for</a:t>
            </a:r>
          </a:p>
          <a:p>
            <a:pPr lvl="2"/>
            <a:r>
              <a:rPr lang="en-GB" dirty="0"/>
              <a:t>The games market is far bigger than these hyper successful outliers</a:t>
            </a:r>
          </a:p>
          <a:p>
            <a:pPr lvl="2"/>
            <a:endParaRPr lang="en-GB" dirty="0"/>
          </a:p>
          <a:p>
            <a:pPr lvl="1"/>
            <a:r>
              <a:rPr lang="en-GB" dirty="0"/>
              <a:t>To have a successful games business</a:t>
            </a:r>
          </a:p>
          <a:p>
            <a:pPr lvl="2"/>
            <a:r>
              <a:rPr lang="en-GB" dirty="0"/>
              <a:t>You need to </a:t>
            </a:r>
            <a:r>
              <a:rPr lang="en-GB" i="1" dirty="0"/>
              <a:t>only</a:t>
            </a:r>
            <a:r>
              <a:rPr lang="en-GB" dirty="0"/>
              <a:t> make sure you can recoup your costs</a:t>
            </a:r>
          </a:p>
          <a:p>
            <a:pPr lvl="2"/>
            <a:r>
              <a:rPr lang="en-GB" dirty="0"/>
              <a:t>You wont go bust, but you wont grow</a:t>
            </a:r>
          </a:p>
          <a:p>
            <a:pPr lvl="2"/>
            <a:endParaRPr lang="en-GB" dirty="0"/>
          </a:p>
          <a:p>
            <a:pPr lvl="3"/>
            <a:endParaRPr lang="en-GB" dirty="0"/>
          </a:p>
        </p:txBody>
      </p:sp>
    </p:spTree>
    <p:extLst>
      <p:ext uri="{BB962C8B-B14F-4D97-AF65-F5344CB8AC3E}">
        <p14:creationId xmlns:p14="http://schemas.microsoft.com/office/powerpoint/2010/main" val="4134084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lnSpcReduction="10000"/>
          </a:bodyPr>
          <a:lstStyle/>
          <a:p>
            <a:r>
              <a:rPr lang="en-GB" dirty="0"/>
              <a:t>Conclusions</a:t>
            </a:r>
          </a:p>
          <a:p>
            <a:pPr lvl="1"/>
            <a:r>
              <a:rPr lang="en-GB" dirty="0"/>
              <a:t>Games that fail commercially generally do because they fail to follow the 5Ws&amp;H for their games</a:t>
            </a:r>
          </a:p>
          <a:p>
            <a:pPr lvl="2"/>
            <a:r>
              <a:rPr lang="en-GB" dirty="0"/>
              <a:t>Make products that people are not interested in</a:t>
            </a:r>
          </a:p>
          <a:p>
            <a:pPr lvl="3"/>
            <a:r>
              <a:rPr lang="en-GB" dirty="0"/>
              <a:t>Not doing adequate research to address that</a:t>
            </a:r>
          </a:p>
          <a:p>
            <a:pPr lvl="3"/>
            <a:endParaRPr lang="en-GB" dirty="0"/>
          </a:p>
          <a:p>
            <a:pPr lvl="2"/>
            <a:r>
              <a:rPr lang="en-GB" dirty="0"/>
              <a:t>This is generally true for all businesses</a:t>
            </a:r>
          </a:p>
          <a:p>
            <a:pPr lvl="3"/>
            <a:r>
              <a:rPr lang="en-GB" dirty="0"/>
              <a:t>To have a sustainable business:</a:t>
            </a:r>
          </a:p>
          <a:p>
            <a:pPr lvl="4"/>
            <a:r>
              <a:rPr lang="en-GB" dirty="0"/>
              <a:t>You have to make products and services that people </a:t>
            </a:r>
            <a:r>
              <a:rPr lang="en-GB"/>
              <a:t>want and </a:t>
            </a:r>
            <a:r>
              <a:rPr lang="en-GB" dirty="0"/>
              <a:t>are prepared to pay for</a:t>
            </a:r>
          </a:p>
          <a:p>
            <a:pPr lvl="4"/>
            <a:r>
              <a:rPr lang="en-GB" dirty="0"/>
              <a:t>And you have to at least cover the costs of making and selling your products</a:t>
            </a:r>
          </a:p>
          <a:p>
            <a:pPr lvl="3"/>
            <a:endParaRPr lang="en-GB" dirty="0"/>
          </a:p>
          <a:p>
            <a:pPr lvl="3"/>
            <a:r>
              <a:rPr lang="en-GB" dirty="0"/>
              <a:t>[this isn’t necessarily the case of some start-ups that are looking to buy market share through low pricing (Uber), but they have a different agenda]</a:t>
            </a:r>
          </a:p>
          <a:p>
            <a:pPr lvl="2"/>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1555111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Questions?</a:t>
            </a:r>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156544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Why are some games very successful?</a:t>
            </a:r>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3335680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fontScale="92500" lnSpcReduction="20000"/>
          </a:bodyPr>
          <a:lstStyle/>
          <a:p>
            <a:r>
              <a:rPr lang="en-GB" dirty="0"/>
              <a:t>Why are some games very successful?</a:t>
            </a:r>
          </a:p>
          <a:p>
            <a:pPr lvl="1"/>
            <a:r>
              <a:rPr lang="en-GB" dirty="0"/>
              <a:t>GTA5</a:t>
            </a:r>
          </a:p>
          <a:p>
            <a:pPr lvl="2"/>
            <a:r>
              <a:rPr lang="en-GB" dirty="0"/>
              <a:t>90 Million sales, $6BN revenue (2018)</a:t>
            </a:r>
          </a:p>
          <a:p>
            <a:pPr lvl="3"/>
            <a:r>
              <a:rPr lang="en-GB" dirty="0">
                <a:hlinkClick r:id="rId3"/>
              </a:rPr>
              <a:t>https://www.trustedreviews.com/news/gta-5-now-profitable-entertainment-product-ever-3448487</a:t>
            </a:r>
            <a:endParaRPr lang="en-GB" dirty="0"/>
          </a:p>
          <a:p>
            <a:pPr lvl="3"/>
            <a:r>
              <a:rPr lang="en-GB" dirty="0">
                <a:hlinkClick r:id="rId4"/>
              </a:rPr>
              <a:t>https://www.marketwatch.com/story/this-violent-videogame-has-made-more-money-than-any-movie-ever-2018-04-06</a:t>
            </a:r>
            <a:endParaRPr lang="en-GB" dirty="0"/>
          </a:p>
          <a:p>
            <a:pPr lvl="1"/>
            <a:r>
              <a:rPr lang="en-GB" dirty="0"/>
              <a:t>WoW (MMO)</a:t>
            </a:r>
          </a:p>
          <a:p>
            <a:pPr lvl="2"/>
            <a:r>
              <a:rPr lang="en-GB" dirty="0"/>
              <a:t>$9BN lifetime revenue (2017)</a:t>
            </a:r>
          </a:p>
          <a:p>
            <a:pPr lvl="3"/>
            <a:r>
              <a:rPr lang="en-GB" dirty="0">
                <a:hlinkClick r:id="rId5"/>
              </a:rPr>
              <a:t>https://en.wikipedia.org/wiki/World_of_Warcraft</a:t>
            </a:r>
            <a:endParaRPr lang="en-GB" dirty="0"/>
          </a:p>
          <a:p>
            <a:pPr lvl="1"/>
            <a:r>
              <a:rPr lang="en-GB" dirty="0" err="1"/>
              <a:t>Fortnite</a:t>
            </a:r>
            <a:endParaRPr lang="en-GB" dirty="0"/>
          </a:p>
          <a:p>
            <a:pPr lvl="2"/>
            <a:r>
              <a:rPr lang="en-GB" dirty="0"/>
              <a:t>250M players</a:t>
            </a:r>
          </a:p>
          <a:p>
            <a:pPr lvl="2"/>
            <a:r>
              <a:rPr lang="en-GB" dirty="0"/>
              <a:t>Raised Epic’s valuation from $825M (2012) to $8.5BN (2018)</a:t>
            </a:r>
          </a:p>
          <a:p>
            <a:pPr lvl="3"/>
            <a:r>
              <a:rPr lang="en-GB" dirty="0">
                <a:hlinkClick r:id="rId6"/>
              </a:rPr>
              <a:t>https://en.wikipedia.org/wiki/Fortnite_Battle_Royale</a:t>
            </a:r>
            <a:endParaRPr lang="en-GB" dirty="0"/>
          </a:p>
          <a:p>
            <a:pPr lvl="1"/>
            <a:r>
              <a:rPr lang="en-GB" dirty="0"/>
              <a:t>Minecraft</a:t>
            </a:r>
          </a:p>
          <a:p>
            <a:pPr lvl="2"/>
            <a:r>
              <a:rPr lang="en-GB" dirty="0"/>
              <a:t>Sold for $2.5BN (2014)</a:t>
            </a:r>
          </a:p>
          <a:p>
            <a:pPr lvl="3"/>
            <a:r>
              <a:rPr lang="en-GB" dirty="0">
                <a:hlinkClick r:id="rId7"/>
              </a:rPr>
              <a:t>https://en.wikipedia.org/wiki/Minecraft</a:t>
            </a:r>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327986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a:t>Why are some games absolute turkeys?</a:t>
            </a:r>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84663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Why are some games absolute turkeys?</a:t>
            </a:r>
          </a:p>
          <a:p>
            <a:endParaRPr lang="en-GB" dirty="0"/>
          </a:p>
          <a:p>
            <a:pPr lvl="1"/>
            <a:r>
              <a:rPr lang="en-GB" dirty="0"/>
              <a:t>APB (MMO)</a:t>
            </a:r>
          </a:p>
          <a:p>
            <a:pPr lvl="1"/>
            <a:r>
              <a:rPr lang="en-GB" dirty="0"/>
              <a:t>Duke </a:t>
            </a:r>
            <a:r>
              <a:rPr lang="en-GB" dirty="0" err="1"/>
              <a:t>Nukem</a:t>
            </a:r>
            <a:r>
              <a:rPr lang="en-GB" dirty="0"/>
              <a:t> Forever</a:t>
            </a:r>
          </a:p>
          <a:p>
            <a:pPr lvl="1"/>
            <a:r>
              <a:rPr lang="en-GB" dirty="0"/>
              <a:t>Pac-man (Atari 2600)</a:t>
            </a:r>
          </a:p>
          <a:p>
            <a:pPr lvl="1"/>
            <a:r>
              <a:rPr lang="en-GB" dirty="0"/>
              <a:t>ET (Atari 2600)</a:t>
            </a:r>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359911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endParaRPr lang="en-GB" dirty="0"/>
          </a:p>
          <a:p>
            <a:endParaRPr lang="en-GB" dirty="0"/>
          </a:p>
          <a:p>
            <a:endParaRPr lang="en-GB" dirty="0"/>
          </a:p>
          <a:p>
            <a:endParaRPr lang="en-GB" dirty="0"/>
          </a:p>
          <a:p>
            <a:endParaRPr lang="en-GB" dirty="0"/>
          </a:p>
          <a:p>
            <a:r>
              <a:rPr lang="en-GB" dirty="0" err="1"/>
              <a:t>Zietgeist</a:t>
            </a:r>
            <a:endParaRPr lang="en-GB" dirty="0"/>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55790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76664"/>
          </a:xfrm>
        </p:spPr>
        <p:txBody>
          <a:bodyPr>
            <a:normAutofit/>
          </a:bodyPr>
          <a:lstStyle/>
          <a:p>
            <a:r>
              <a:rPr lang="en-GB" dirty="0"/>
              <a:t>Zeitgeist</a:t>
            </a:r>
          </a:p>
          <a:p>
            <a:pPr lvl="1"/>
            <a:r>
              <a:rPr lang="en-GB" i="1" dirty="0"/>
              <a:t>‘the defining spirit or mood of a particular period of history as shown by the ideas and beliefs of the time’</a:t>
            </a:r>
          </a:p>
          <a:p>
            <a:pPr lvl="1"/>
            <a:endParaRPr lang="en-GB" dirty="0"/>
          </a:p>
          <a:p>
            <a:pPr lvl="1"/>
            <a:endParaRPr lang="en-GB" dirty="0"/>
          </a:p>
          <a:p>
            <a:pPr lvl="1"/>
            <a:r>
              <a:rPr lang="en-GB" dirty="0"/>
              <a:t>Often, games will come along that define this </a:t>
            </a:r>
          </a:p>
          <a:p>
            <a:pPr lvl="3"/>
            <a:endParaRPr lang="en-GB" dirty="0"/>
          </a:p>
          <a:p>
            <a:pPr lvl="2"/>
            <a:endParaRPr lang="en-GB" dirty="0"/>
          </a:p>
          <a:p>
            <a:pPr lvl="2"/>
            <a:endParaRPr lang="en-GB" dirty="0"/>
          </a:p>
          <a:p>
            <a:pPr lvl="3"/>
            <a:endParaRPr lang="en-GB" dirty="0"/>
          </a:p>
        </p:txBody>
      </p:sp>
    </p:spTree>
    <p:extLst>
      <p:ext uri="{BB962C8B-B14F-4D97-AF65-F5344CB8AC3E}">
        <p14:creationId xmlns:p14="http://schemas.microsoft.com/office/powerpoint/2010/main" val="117477319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15374</TotalTime>
  <Words>1600</Words>
  <Application>Microsoft Macintosh PowerPoint</Application>
  <PresentationFormat>On-screen Show (4:3)</PresentationFormat>
  <Paragraphs>395</Paragraphs>
  <Slides>35</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Gazcorp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Computer Games and Entertainment: Advanced Programming</dc:title>
  <dc:creator>Gareth</dc:creator>
  <cp:lastModifiedBy>Lewis, Gareth</cp:lastModifiedBy>
  <cp:revision>921</cp:revision>
  <cp:lastPrinted>2019-09-27T12:33:46Z</cp:lastPrinted>
  <dcterms:created xsi:type="dcterms:W3CDTF">2008-11-22T10:38:31Z</dcterms:created>
  <dcterms:modified xsi:type="dcterms:W3CDTF">2019-11-13T16:35:19Z</dcterms:modified>
</cp:coreProperties>
</file>